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290" r:id="rId3"/>
    <p:sldId id="323" r:id="rId4"/>
    <p:sldId id="309" r:id="rId5"/>
    <p:sldId id="324" r:id="rId6"/>
    <p:sldId id="318" r:id="rId7"/>
    <p:sldId id="329" r:id="rId8"/>
    <p:sldId id="322" r:id="rId9"/>
    <p:sldId id="317" r:id="rId10"/>
    <p:sldId id="310" r:id="rId11"/>
    <p:sldId id="328" r:id="rId12"/>
    <p:sldId id="325" r:id="rId13"/>
    <p:sldId id="301" r:id="rId14"/>
    <p:sldId id="314" r:id="rId15"/>
    <p:sldId id="319" r:id="rId16"/>
    <p:sldId id="316" r:id="rId17"/>
    <p:sldId id="321" r:id="rId18"/>
    <p:sldId id="312" r:id="rId19"/>
    <p:sldId id="320" r:id="rId20"/>
    <p:sldId id="313" r:id="rId21"/>
    <p:sldId id="302" r:id="rId22"/>
    <p:sldId id="305" r:id="rId23"/>
    <p:sldId id="326" r:id="rId24"/>
    <p:sldId id="304" r:id="rId25"/>
    <p:sldId id="306" r:id="rId26"/>
    <p:sldId id="330" r:id="rId27"/>
    <p:sldId id="327" r:id="rId28"/>
    <p:sldId id="315" r:id="rId29"/>
    <p:sldId id="272" r:id="rId30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itchFamily="18" charset="0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73034" autoAdjust="0"/>
  </p:normalViewPr>
  <p:slideViewPr>
    <p:cSldViewPr>
      <p:cViewPr varScale="1">
        <p:scale>
          <a:sx n="48" d="100"/>
          <a:sy n="48" d="100"/>
        </p:scale>
        <p:origin x="-67" y="-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86993B2-9C1A-4491-B423-DC7FC59B797A}" type="datetimeFigureOut">
              <a:rPr lang="ko-KR" altLang="en-US"/>
              <a:pPr>
                <a:defRPr/>
              </a:pPr>
              <a:t>2014-11-06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70D453F-DCED-4DED-AD82-948786C6DC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0646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한국항공대학교 항공우주 및 기계공학부의 김길영입니다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자리에</a:t>
            </a:r>
            <a:r>
              <a:rPr lang="ko-KR" altLang="en-US" baseline="0" dirty="0" smtClean="0"/>
              <a:t>서 발표하게 된 것을 영광으로 생각하고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최주호 교수님과 같이 연구를 진행하였던 프로젝트 팀원들께 감사의 말씀을 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제가 발표할 주제는 종이 헬리콥터 낙하해석모델의 통계적 교정 및 검증입니다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0D453F-DCED-4DED-AD82-948786C6DC6F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16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종이 헬리콥터의 낙하해석 모델에 대해 설명해 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종이 헬리콥터가 자유낙하를</a:t>
            </a:r>
            <a:r>
              <a:rPr lang="ko-KR" altLang="en-US" baseline="0" dirty="0" smtClean="0"/>
              <a:t> 하는 것을 반영한 모델로 공기저항력에 따라 두 가지 모델로 나뉩니다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일차와 이차 모델로 나뉩니다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일차는 보통 낮은 </a:t>
            </a:r>
            <a:r>
              <a:rPr lang="ko-KR" altLang="en-US" baseline="0" dirty="0" err="1" smtClean="0"/>
              <a:t>레이놀즈</a:t>
            </a:r>
            <a:r>
              <a:rPr lang="ko-KR" altLang="en-US" baseline="0" dirty="0" smtClean="0"/>
              <a:t> 수에 적용시키는 모델이고 </a:t>
            </a:r>
            <a:r>
              <a:rPr lang="en-US" altLang="ko-KR" baseline="0" dirty="0" smtClean="0"/>
              <a:t>V0</a:t>
            </a:r>
            <a:r>
              <a:rPr lang="ko-KR" altLang="en-US" baseline="0" dirty="0" smtClean="0"/>
              <a:t>의 값은 실험에 의해 결정된 값이고 앞에서 언급한 유사 주제의 연구에서 참고한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이차 모델은 높은 </a:t>
            </a:r>
            <a:r>
              <a:rPr lang="ko-KR" altLang="en-US" baseline="0" dirty="0" err="1" smtClean="0"/>
              <a:t>레이놀즈</a:t>
            </a:r>
            <a:r>
              <a:rPr lang="ko-KR" altLang="en-US" baseline="0" dirty="0" smtClean="0"/>
              <a:t> 수에서 사용되는 모델입니다</a:t>
            </a:r>
            <a:r>
              <a:rPr lang="en-US" altLang="ko-KR" baseline="0" dirty="0" smtClean="0"/>
              <a:t>. A</a:t>
            </a:r>
            <a:r>
              <a:rPr lang="ko-KR" altLang="en-US" baseline="0" dirty="0" smtClean="0"/>
              <a:t>는 날개의 회전에 의해 발생하는 유효면적이고 </a:t>
            </a:r>
            <a:r>
              <a:rPr lang="en-US" altLang="ko-KR" baseline="0" dirty="0" smtClean="0"/>
              <a:t>CD</a:t>
            </a:r>
            <a:r>
              <a:rPr lang="ko-KR" altLang="en-US" baseline="0" dirty="0" smtClean="0"/>
              <a:t>는 항력계수를 뜻합니다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CE908C2-E7D6-4807-9A8E-50077EBF214F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뉴턴 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법칙을 이용해 식을 전개하면 높이에 대한 식을 얻을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높이에 대한 식은 낙하시간과 항력계수의 값을 구하고 항력계수의 값을 교정에 사용했습니다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CE908C2-E7D6-4807-9A8E-50077EBF214F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여태까지 종이 헬리콥터에 대해 설명 드렸습니다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지금부터 실험 진행과정과 결과분석에 대해 설명 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00F0736-222F-471B-AC38-7BE664A1A82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실험에 앞서 클립 개수와 높이에 따라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조건을</a:t>
            </a:r>
            <a:r>
              <a:rPr lang="ko-KR" altLang="en-US" baseline="0" dirty="0" smtClean="0"/>
              <a:t> 만들어 한 가지 조건에서 나온 데이터는 교정을 위한 기준 데이터로 나머지 조건에서 나온 데이터는 교정된 낙하모델에 대한 예측적 검증에 활용했습니다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 조건마다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번 반복해서 낙하시간을 측정하였고 서로 다른 조건에서 수집되는 데이터는 서로 독립이라고 가정하였습니다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49D2DA95-1D9A-486C-AAE8-289FB5E1A94E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그리고 세 가지 동일 제원의 종이 헬리콥터를 제작하여 실험을 하였는데 이는 제작오차와 측정오차를 비교하기 위함이었습니다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측정오차는</a:t>
            </a:r>
            <a:r>
              <a:rPr lang="en-US" altLang="ko-KR" dirty="0" smtClean="0"/>
              <a:t> 7</a:t>
            </a:r>
            <a:r>
              <a:rPr lang="ko-KR" altLang="en-US" dirty="0" smtClean="0"/>
              <a:t>번의 반복측정에 의해 나타나는 오차인데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</a:t>
            </a:r>
            <a:r>
              <a:rPr lang="ko-KR" altLang="en-US" baseline="0" dirty="0" smtClean="0"/>
              <a:t>적 요인과 </a:t>
            </a:r>
            <a:r>
              <a:rPr lang="ko-KR" altLang="en-US" baseline="0" dirty="0" err="1" smtClean="0"/>
              <a:t>외란에</a:t>
            </a:r>
            <a:r>
              <a:rPr lang="ko-KR" altLang="en-US" baseline="0" dirty="0" smtClean="0"/>
              <a:t> 의해 나타나는 오차입니다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제작오차는 동일한 제원이지만 완벽하게 같은 종이 헬리콥터를 만들 수 없기에 나타나는 오차입니다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측정자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명의 측정값의 평균을 사용하며 측정오차를 줄이려 하였고</a:t>
            </a:r>
            <a:r>
              <a:rPr lang="en-US" altLang="ko-KR" baseline="0" dirty="0" smtClean="0"/>
              <a:t>, CATIA</a:t>
            </a:r>
            <a:r>
              <a:rPr lang="ko-KR" altLang="en-US" baseline="0" dirty="0" smtClean="0"/>
              <a:t>와 레이저 프린터를 이용해 도면을 출력하고 동일한 사람이 종이 헬리콥터를 제작하며 제작오차를 </a:t>
            </a:r>
            <a:r>
              <a:rPr lang="ko-KR" altLang="en-US" baseline="0" dirty="0" err="1" smtClean="0"/>
              <a:t>줄이려하였습니다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DD79748-408A-483B-BDFA-7EBD821FDAC8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낙하 시간 예측에 필요한 종이와 클립의 무게는 각각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</a:t>
            </a:r>
            <a:r>
              <a:rPr lang="ko-KR" altLang="en-US" baseline="0" dirty="0" smtClean="0"/>
              <a:t> 무게의 평균값을 이용하여 다음과 같은 값으로 사용하였습니다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3DD79748-408A-483B-BDFA-7EBD821FDAC8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실험을 후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기준 조건의 데이터를 통한 일원 분산분석을 진행하였습니다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종이 헬리콥터 간의 제작오차와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측정값들의 측정오차를 비교해보기 위함입니다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표를 설명하면 </a:t>
            </a:r>
            <a:r>
              <a:rPr lang="en-US" altLang="ko-KR" baseline="0" dirty="0" smtClean="0"/>
              <a:t>Factor</a:t>
            </a:r>
            <a:r>
              <a:rPr lang="ko-KR" altLang="en-US" baseline="0" dirty="0" smtClean="0"/>
              <a:t>행은 세 가지 종이 헬리콥터 간을 나타내는 것이고</a:t>
            </a:r>
            <a:r>
              <a:rPr lang="en-US" altLang="ko-KR" baseline="0" dirty="0" smtClean="0"/>
              <a:t>, Error</a:t>
            </a:r>
            <a:r>
              <a:rPr lang="ko-KR" altLang="en-US" baseline="0" dirty="0" smtClean="0"/>
              <a:t>행은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번 반복측정에 대한 것을 나타냅니다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 SS</a:t>
            </a:r>
            <a:r>
              <a:rPr lang="ko-KR" altLang="en-US" dirty="0" smtClean="0"/>
              <a:t>는 편차 제곱의 합이고</a:t>
            </a:r>
            <a:r>
              <a:rPr lang="en-US" altLang="ko-KR" dirty="0" smtClean="0"/>
              <a:t>, MS</a:t>
            </a:r>
            <a:r>
              <a:rPr lang="ko-KR" altLang="en-US" dirty="0" smtClean="0"/>
              <a:t>는 분산을 나타냅니다</a:t>
            </a:r>
            <a:r>
              <a:rPr lang="en-US" altLang="ko-KR" dirty="0" smtClean="0"/>
              <a:t>. F-value</a:t>
            </a:r>
            <a:r>
              <a:rPr lang="ko-KR" altLang="en-US" dirty="0" smtClean="0"/>
              <a:t>가 가장 중요한 요소인데 이는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의 분산에 대한 </a:t>
            </a:r>
            <a:r>
              <a:rPr lang="en-US" altLang="ko-KR" dirty="0" smtClean="0"/>
              <a:t>Factor</a:t>
            </a:r>
            <a:r>
              <a:rPr lang="ko-KR" altLang="en-US" dirty="0" smtClean="0"/>
              <a:t>의 분산을 나타냅니다</a:t>
            </a:r>
            <a:r>
              <a:rPr lang="en-US" altLang="ko-KR" dirty="0" smtClean="0"/>
              <a:t>. </a:t>
            </a:r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61331B2-06D6-4D4E-8EFC-8933F1E29EA5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본 데이터에서 </a:t>
            </a:r>
            <a:r>
              <a:rPr lang="en-US" altLang="ko-KR" dirty="0" smtClean="0"/>
              <a:t>F-value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보다 적으므로 </a:t>
            </a:r>
            <a:r>
              <a:rPr lang="en-US" altLang="ko-KR" dirty="0" smtClean="0"/>
              <a:t>Factor</a:t>
            </a:r>
            <a:r>
              <a:rPr lang="ko-KR" altLang="en-US" dirty="0" smtClean="0"/>
              <a:t>의 분산 값이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분산값보다</a:t>
            </a:r>
            <a:r>
              <a:rPr lang="ko-KR" altLang="en-US" dirty="0" smtClean="0"/>
              <a:t> 적은 것을 나타냅니다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종이 헬리콥터 간의 오차가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 반복측정에 관한 오차에 비해 상대적으로 미미한 영향력을 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 인해 세 그룹의 종이 헬리콥터의 데이터가 한 그룹의 데이터로 간주할 수 있었고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개의 데이터를 가지고 시행한 교정 및 검증작업 결과는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개의 데이터를 가지고 시행한 결과와 같을 것이라는 결론이 나왔습니다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개의 데이터를 하나의 종이 헬리콥터에서 나온 것이라 가정하고 교정 및 검증작업을 시행했습니다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eaLnBrk="1" hangingPunct="1"/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61331B2-06D6-4D4E-8EFC-8933F1E29EA5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만약 </a:t>
            </a:r>
            <a:r>
              <a:rPr lang="ko-KR" altLang="en-US" dirty="0" err="1" smtClean="0"/>
              <a:t>파라메터에</a:t>
            </a:r>
            <a:r>
              <a:rPr lang="ko-KR" altLang="en-US" dirty="0" smtClean="0"/>
              <a:t> 대한 사전 정보가 있다면 교정 전 바로 검증 및 예측을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본 실험에서는 항력계수에 대한 정보가 없기 때문에 교정 후 예측적 검증을 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기준 조건의 실험 데이터를 이용해 항력계수를 교정하였는데</a:t>
            </a:r>
            <a:r>
              <a:rPr lang="en-US" altLang="ko-KR" dirty="0" smtClean="0"/>
              <a:t>, Markov</a:t>
            </a:r>
            <a:r>
              <a:rPr lang="en-US" altLang="ko-KR" baseline="0" dirty="0" smtClean="0"/>
              <a:t> Chain Monte Carlo </a:t>
            </a:r>
            <a:r>
              <a:rPr lang="ko-KR" altLang="en-US" baseline="0" dirty="0" smtClean="0"/>
              <a:t>기법을 이용해 불확실성을 확률분포로 나타내며 항력계수를 교정하였습니다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교정된 항력계수를 이용해 다른 조건의 낙하시간을 예측하였고 실제 실험 데이터와의 비교를 통해 예측적 검증을 시행하였습니다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pPr eaLnBrk="1" hangingPunct="1"/>
            <a:endParaRPr lang="ko-KR" altLang="en-US" dirty="0" smtClean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26FA24B-D6B2-41B9-B684-965FD336AA9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잠시 </a:t>
            </a:r>
            <a:r>
              <a:rPr lang="en-US" altLang="ko-KR" dirty="0" smtClean="0"/>
              <a:t>MCMC</a:t>
            </a:r>
            <a:r>
              <a:rPr lang="ko-KR" altLang="en-US" dirty="0" smtClean="0"/>
              <a:t>기법을 설명해 드리면</a:t>
            </a:r>
            <a:r>
              <a:rPr lang="en-US" altLang="ko-KR" dirty="0" smtClean="0"/>
              <a:t>, Monte</a:t>
            </a:r>
            <a:r>
              <a:rPr lang="en-US" altLang="ko-KR" baseline="0" dirty="0" smtClean="0"/>
              <a:t> Carlo </a:t>
            </a:r>
            <a:r>
              <a:rPr lang="ko-KR" altLang="en-US" baseline="0" dirty="0" smtClean="0"/>
              <a:t>기법 중 한 가지로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이전 값이 다음 값에 영향을 미치는 </a:t>
            </a:r>
            <a:r>
              <a:rPr lang="en-US" altLang="ko-KR" dirty="0" smtClean="0"/>
              <a:t>Markov</a:t>
            </a:r>
            <a:r>
              <a:rPr lang="en-US" altLang="ko-KR" baseline="0" dirty="0" smtClean="0"/>
              <a:t> chain </a:t>
            </a:r>
            <a:r>
              <a:rPr lang="ko-KR" altLang="en-US" baseline="0" dirty="0" smtClean="0"/>
              <a:t>샘플링을 이용한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반복 시뮬레이션에 의해 설정된 초기값의 영향이 사라지고 실측 데이터에 기반해 불확실성이 반영된 채 확률분포로 나타낼 수 있어 항력계수의 교정에 사용하였습니다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위해 만 번의 반복 시뮬레이션이 필요했습니다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526FA24B-D6B2-41B9-B684-965FD336AA9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이번 발표의 목차는 다음과 같습니다</a:t>
            </a:r>
            <a:r>
              <a:rPr lang="en-US" altLang="ko-KR" dirty="0" smtClean="0"/>
              <a:t>.</a:t>
            </a:r>
          </a:p>
          <a:p>
            <a:pPr eaLnBrk="1" hangingPunct="1"/>
            <a:r>
              <a:rPr lang="ko-KR" altLang="en-US" dirty="0" smtClean="0"/>
              <a:t>첫째로 본 연구의 배경에 대해서 간단히 설명을 드리겠습니다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두번째로는</a:t>
            </a:r>
            <a:r>
              <a:rPr lang="ko-KR" altLang="en-US" dirty="0" smtClean="0"/>
              <a:t> 종이 헬리콥터에 대한 소개와 사용이유에 대해 간략히 설명을 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후에는 실험</a:t>
            </a:r>
            <a:r>
              <a:rPr lang="ko-KR" altLang="en-US" baseline="0" dirty="0" smtClean="0"/>
              <a:t>의 진행과 분석에 대해 설명할 것인데 실험 방법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분산분석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교정 및 예측적 검증에 대해 차례로 설명을 드린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유사연구결과와의 비교를 언급할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마지막으로 결론에 대해 말씀을 드리고 발표를 마칠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00F0736-222F-471B-AC38-7BE664A1A82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전체적인 과정을 보시면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기준 조건에서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개의 데이터를 해석모델을 통해 항력계수로 변환합니다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 항력계수의 평균과 표준편차를 </a:t>
            </a:r>
            <a:r>
              <a:rPr lang="en-US" altLang="ko-KR" dirty="0" smtClean="0"/>
              <a:t>MCMC</a:t>
            </a:r>
            <a:r>
              <a:rPr lang="ko-KR" altLang="en-US" baseline="0" dirty="0" smtClean="0"/>
              <a:t> 기법을 이용해 만 개의 평균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표준편차 그룹을 생성합니다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만 개의 평균 표준편차 그룹으로 부터 무작위로 하나의 항력계수를 추출하여 만 개의 항력계수를 추출합니다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이것이 불확실성을 반영하여 </a:t>
            </a:r>
            <a:r>
              <a:rPr lang="ko-KR" altLang="en-US" baseline="0" dirty="0" err="1" smtClean="0"/>
              <a:t>단일값이</a:t>
            </a:r>
            <a:r>
              <a:rPr lang="ko-KR" altLang="en-US" baseline="0" dirty="0" smtClean="0"/>
              <a:t> 아닌 분포로 나타내어진 교정된 값들입니다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해석모델에 만 개의 항력계수를 입력해 다른 조건에서의 낙하시간분포를 예측합니다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예측된 낙하시간분포와 다른 조건의 실제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개 낙하 데이터를 비교하며 해석모델의 검증을 시행합니다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F2B182B-C442-42EB-9D5A-1432627EE7B7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+mn-ea"/>
                <a:ea typeface="+mn-ea"/>
              </a:rPr>
              <a:t>예측된 낙하시간분포와 실험 낙하시간 데이터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lt"/>
                <a:ea typeface="+mn-ea"/>
              </a:rPr>
              <a:t>두 확률 </a:t>
            </a:r>
            <a:r>
              <a:rPr lang="ko-KR" altLang="en-US" sz="1200" dirty="0" err="1" smtClean="0">
                <a:latin typeface="+mn-lt"/>
                <a:ea typeface="+mn-ea"/>
              </a:rPr>
              <a:t>분포사이에서</a:t>
            </a:r>
            <a:r>
              <a:rPr lang="ko-KR" altLang="en-US" sz="1200" dirty="0" smtClean="0">
                <a:latin typeface="+mn-lt"/>
                <a:ea typeface="+mn-ea"/>
              </a:rPr>
              <a:t> 만들어진 면적을</a:t>
            </a:r>
            <a:r>
              <a:rPr lang="ko-KR" altLang="en-US" sz="1200" baseline="0" dirty="0" smtClean="0">
                <a:latin typeface="+mn-lt"/>
                <a:ea typeface="+mn-ea"/>
              </a:rPr>
              <a:t> 통해 해석모델의 검증을 시행합니다</a:t>
            </a:r>
            <a:r>
              <a:rPr lang="en-US" altLang="ko-KR" sz="1200" baseline="0" dirty="0" smtClean="0">
                <a:latin typeface="+mn-lt"/>
                <a:ea typeface="+mn-ea"/>
              </a:rPr>
              <a:t>. </a:t>
            </a:r>
            <a:r>
              <a:rPr lang="ko-KR" altLang="en-US" sz="1200" baseline="0" dirty="0" smtClean="0">
                <a:latin typeface="+mn-lt"/>
                <a:ea typeface="+mn-ea"/>
              </a:rPr>
              <a:t>다음 그림은 기준 조건에서 교정 및 예측적 검증을 시행한 그래프 입니다</a:t>
            </a:r>
            <a:r>
              <a:rPr lang="en-US" altLang="ko-KR" sz="1200" baseline="0" dirty="0" smtClean="0">
                <a:latin typeface="+mn-lt"/>
                <a:ea typeface="+mn-ea"/>
              </a:rPr>
              <a:t>. </a:t>
            </a:r>
            <a:r>
              <a:rPr lang="ko-KR" altLang="en-US" sz="1200" baseline="0" dirty="0" smtClean="0">
                <a:latin typeface="+mn-lt"/>
                <a:ea typeface="+mn-ea"/>
              </a:rPr>
              <a:t>곡선에 해당하는 것이 교정된 항력계수에 의해 예측된 낙하시간의 확률분포 입니다</a:t>
            </a:r>
            <a:r>
              <a:rPr lang="en-US" altLang="ko-KR" sz="1200" baseline="0" dirty="0" smtClean="0">
                <a:latin typeface="+mn-lt"/>
                <a:ea typeface="+mn-ea"/>
              </a:rPr>
              <a:t>. </a:t>
            </a:r>
            <a:r>
              <a:rPr lang="ko-KR" altLang="en-US" sz="1200" baseline="0" dirty="0" smtClean="0">
                <a:latin typeface="+mn-lt"/>
                <a:ea typeface="+mn-ea"/>
              </a:rPr>
              <a:t>그리고 </a:t>
            </a:r>
            <a:r>
              <a:rPr lang="ko-KR" altLang="en-US" sz="1200" baseline="0" dirty="0" err="1" smtClean="0">
                <a:latin typeface="+mn-lt"/>
                <a:ea typeface="+mn-ea"/>
              </a:rPr>
              <a:t>계단형</a:t>
            </a:r>
            <a:r>
              <a:rPr lang="ko-KR" altLang="en-US" sz="1200" baseline="0" dirty="0" smtClean="0">
                <a:latin typeface="+mn-lt"/>
                <a:ea typeface="+mn-ea"/>
              </a:rPr>
              <a:t> 그래프는 </a:t>
            </a:r>
            <a:r>
              <a:rPr lang="en-US" altLang="ko-KR" sz="1200" baseline="0" dirty="0" smtClean="0">
                <a:latin typeface="+mn-lt"/>
                <a:ea typeface="+mn-ea"/>
              </a:rPr>
              <a:t>21</a:t>
            </a:r>
            <a:r>
              <a:rPr lang="ko-KR" altLang="en-US" sz="1200" baseline="0" dirty="0" smtClean="0">
                <a:latin typeface="+mn-lt"/>
                <a:ea typeface="+mn-ea"/>
              </a:rPr>
              <a:t>개의 실험 시간데이터입니다</a:t>
            </a:r>
            <a:r>
              <a:rPr lang="en-US" altLang="ko-KR" sz="1200" baseline="0" dirty="0" smtClean="0">
                <a:latin typeface="+mn-lt"/>
                <a:ea typeface="+mn-ea"/>
              </a:rPr>
              <a:t>. </a:t>
            </a:r>
            <a:r>
              <a:rPr lang="ko-KR" altLang="en-US" sz="1200" baseline="0" dirty="0" smtClean="0">
                <a:latin typeface="+mn-lt"/>
                <a:ea typeface="+mn-ea"/>
              </a:rPr>
              <a:t>그리고 그 사이 생성되는 초록색 면적을 이용해 검증을 하게 됩니다</a:t>
            </a:r>
            <a:r>
              <a:rPr lang="en-US" altLang="ko-KR" sz="1200" baseline="0" dirty="0" smtClean="0">
                <a:latin typeface="+mn-lt"/>
                <a:ea typeface="+mn-ea"/>
              </a:rPr>
              <a:t>. (</a:t>
            </a:r>
            <a:r>
              <a:rPr lang="ko-KR" altLang="en-US" sz="1200" baseline="0" dirty="0" smtClean="0">
                <a:latin typeface="+mn-lt"/>
                <a:ea typeface="+mn-ea"/>
              </a:rPr>
              <a:t>불일치도</a:t>
            </a:r>
            <a:r>
              <a:rPr lang="en-US" altLang="ko-KR" sz="1200" baseline="0" dirty="0" smtClean="0">
                <a:latin typeface="+mn-lt"/>
                <a:ea typeface="+mn-ea"/>
              </a:rPr>
              <a:t>=</a:t>
            </a:r>
            <a:r>
              <a:rPr lang="ko-KR" altLang="en-US" sz="1200" baseline="0" dirty="0" smtClean="0">
                <a:latin typeface="+mn-lt"/>
                <a:ea typeface="+mn-ea"/>
              </a:rPr>
              <a:t>면적</a:t>
            </a:r>
            <a:r>
              <a:rPr lang="en-US" altLang="ko-KR" sz="1200" baseline="0" dirty="0" smtClean="0">
                <a:latin typeface="+mn-lt"/>
                <a:ea typeface="+mn-ea"/>
              </a:rPr>
              <a:t>)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6A733E5-0E72-4C9A-A3B7-B222543267EE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>
                <a:latin typeface="+mn-lt"/>
                <a:ea typeface="+mn-ea"/>
              </a:rPr>
              <a:t>다음 표는 </a:t>
            </a:r>
            <a:r>
              <a:rPr lang="en-US" altLang="ko-KR" sz="1200" baseline="0" dirty="0" smtClean="0">
                <a:latin typeface="+mn-lt"/>
                <a:ea typeface="+mn-ea"/>
              </a:rPr>
              <a:t>10.67m/ 1clip</a:t>
            </a:r>
            <a:r>
              <a:rPr lang="ko-KR" altLang="en-US" sz="1200" baseline="0" dirty="0" smtClean="0">
                <a:latin typeface="+mn-lt"/>
                <a:ea typeface="+mn-ea"/>
              </a:rPr>
              <a:t> 조건을 기준으로 교정한 항력계수에 의해 나타내어진 예측적 검증 면적 수치입니다</a:t>
            </a:r>
            <a:r>
              <a:rPr lang="en-US" altLang="ko-KR" sz="1200" baseline="0" dirty="0" smtClean="0">
                <a:latin typeface="+mn-lt"/>
                <a:ea typeface="+mn-ea"/>
              </a:rPr>
              <a:t>.</a:t>
            </a:r>
            <a:r>
              <a:rPr lang="ko-KR" altLang="en-US" sz="1200" baseline="0" dirty="0" smtClean="0">
                <a:latin typeface="+mn-lt"/>
                <a:ea typeface="+mn-ea"/>
              </a:rPr>
              <a:t> </a:t>
            </a:r>
            <a:r>
              <a:rPr lang="ko-KR" altLang="en-US" dirty="0" smtClean="0"/>
              <a:t>상단은 </a:t>
            </a:r>
            <a:r>
              <a:rPr lang="en-US" altLang="ko-KR" dirty="0" smtClean="0"/>
              <a:t>Quadratic </a:t>
            </a:r>
            <a:r>
              <a:rPr lang="ko-KR" altLang="en-US" dirty="0" smtClean="0"/>
              <a:t>모델로 하단은 </a:t>
            </a:r>
            <a:r>
              <a:rPr lang="en-US" altLang="ko-KR" dirty="0" smtClean="0"/>
              <a:t>Linear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모델로 교정한 것입니다</a:t>
            </a:r>
            <a:r>
              <a:rPr lang="en-US" altLang="ko-KR" baseline="0" dirty="0" smtClean="0"/>
              <a:t>. </a:t>
            </a:r>
            <a:r>
              <a:rPr lang="ko-KR" altLang="en-US" sz="1200" baseline="0" dirty="0" smtClean="0">
                <a:latin typeface="+mn-lt"/>
                <a:ea typeface="+mn-ea"/>
              </a:rPr>
              <a:t>괄호 안의 숫자는 기준 조건 면적에 대한 배수를 나타낸 것입니다</a:t>
            </a:r>
            <a:r>
              <a:rPr lang="en-US" altLang="ko-KR" sz="1200" baseline="0" dirty="0" smtClean="0">
                <a:latin typeface="+mn-lt"/>
                <a:ea typeface="+mn-ea"/>
              </a:rPr>
              <a:t>. </a:t>
            </a:r>
            <a:r>
              <a:rPr lang="ko-KR" altLang="en-US" baseline="0" dirty="0" smtClean="0"/>
              <a:t>클립 개수와 높이의 변화에도 </a:t>
            </a:r>
            <a:r>
              <a:rPr lang="en-US" altLang="ko-KR" baseline="0" dirty="0" err="1" smtClean="0"/>
              <a:t>qaudratic</a:t>
            </a:r>
            <a:r>
              <a:rPr lang="ko-KR" altLang="en-US" baseline="0" dirty="0" smtClean="0"/>
              <a:t>에서는 두 확률분포가 비슷하게 나타나는 반면에 </a:t>
            </a:r>
            <a:r>
              <a:rPr lang="en-US" altLang="ko-KR" baseline="0" dirty="0" smtClean="0"/>
              <a:t>Linear</a:t>
            </a:r>
            <a:r>
              <a:rPr lang="ko-KR" altLang="en-US" baseline="0" dirty="0" smtClean="0"/>
              <a:t>에서는 높이의 변화에만 예측이 되고 클립의 변화에 대해서는 예측이 잘 안되었음을 보여주고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16D12D6B-C987-4137-B609-7F62CB787003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여태까지 본 연구의 교정 및 검증 결과를 보셨습니다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추가적으로 본 연구와 비슷한 주제로 연구했던 박찬영 박사님의 연구와 비교해보았습니다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00F0736-222F-471B-AC38-7BE664A1A82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박찬영 교수님의 연구의 결과로 세 가지 종이 헬리콥터에 대해 교정 및 검증을 시행하였을 때 </a:t>
            </a:r>
            <a:r>
              <a:rPr lang="en-US" altLang="ko-KR" dirty="0" smtClean="0"/>
              <a:t>1, 3</a:t>
            </a:r>
            <a:r>
              <a:rPr lang="ko-KR" altLang="en-US" dirty="0" smtClean="0"/>
              <a:t>번의 종이 헬리콥터는 </a:t>
            </a:r>
            <a:r>
              <a:rPr lang="en-US" altLang="ko-KR" dirty="0" smtClean="0"/>
              <a:t>Quadratic </a:t>
            </a:r>
            <a:r>
              <a:rPr lang="ko-KR" altLang="en-US" dirty="0" smtClean="0"/>
              <a:t>모델에서 예측이 잘되었고</a:t>
            </a:r>
            <a:r>
              <a:rPr lang="en-US" altLang="ko-KR" dirty="0" smtClean="0"/>
              <a:t>, 2</a:t>
            </a:r>
            <a:r>
              <a:rPr lang="ko-KR" altLang="en-US" dirty="0" smtClean="0"/>
              <a:t>번 종이 헬리콥터는 </a:t>
            </a:r>
            <a:r>
              <a:rPr lang="en-US" altLang="ko-KR" dirty="0" smtClean="0"/>
              <a:t>Linear </a:t>
            </a:r>
            <a:r>
              <a:rPr lang="ko-KR" altLang="en-US" dirty="0" smtClean="0"/>
              <a:t>모델이 더 적합하였습니다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본 실험에서도 세 가지 종이 헬리콥터에 대해 교정 및 검증을 시행해본 결과 앞의 결과와 마찬가지로 </a:t>
            </a:r>
            <a:r>
              <a:rPr lang="en-US" altLang="ko-KR" dirty="0" smtClean="0"/>
              <a:t>1,2,3</a:t>
            </a:r>
            <a:r>
              <a:rPr lang="ko-KR" altLang="en-US" dirty="0" smtClean="0"/>
              <a:t>번 종이 헬리콥터 모두가 </a:t>
            </a:r>
            <a:r>
              <a:rPr lang="en-US" altLang="ko-KR" dirty="0" smtClean="0"/>
              <a:t>Quadratic </a:t>
            </a:r>
            <a:r>
              <a:rPr lang="ko-KR" altLang="en-US" dirty="0" smtClean="0"/>
              <a:t>모델이 적합하다는 결론이 나왔습니다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4D957BE-9328-4EDC-91DC-8D3F0139259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본 실험과 같이 일원 분산분석을 시행해본 결과 </a:t>
            </a:r>
            <a:r>
              <a:rPr lang="en-US" altLang="ko-KR" dirty="0" smtClean="0"/>
              <a:t>F-value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34.33</a:t>
            </a:r>
            <a:r>
              <a:rPr lang="ko-KR" altLang="en-US" dirty="0" smtClean="0"/>
              <a:t>으로 세 가지 종이 헬리콥터</a:t>
            </a:r>
            <a:r>
              <a:rPr lang="ko-KR" altLang="en-US" baseline="0" dirty="0" smtClean="0"/>
              <a:t> 간 제작오차가 실험에 미치는 영향력이 큼을 알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 가지 종이 헬리콥터에서 측정된 데이터가 하나의 동일 그룹으로 가정할 수 없었고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이에 적합한 낙하모델이 헬리콥터 마다 달랐음을 알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본 실험에서는 제작오차를 줄이기 위한 노력의 효과가 나타났음을 증명할 수 있었습니다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(CATIA </a:t>
            </a:r>
            <a:r>
              <a:rPr lang="ko-KR" altLang="en-US" baseline="0" dirty="0" smtClean="0"/>
              <a:t>제도 소프트웨어와 레이저 프린터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 사람이 모두 제작을 한 등 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테이블 반복</a:t>
            </a:r>
            <a:endParaRPr lang="ko-KR" altLang="en-US" dirty="0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2A346F0-87AB-4A7E-B65A-1FD30D48A95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다른 이유로는 종이 헬리콥터의 제원과 실험 조건의 차이에서 발생하였을 것입니다</a:t>
            </a:r>
            <a:r>
              <a:rPr lang="en-US" altLang="ko-KR" dirty="0" smtClean="0"/>
              <a:t>.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ko-KR" altLang="en-US" dirty="0" smtClean="0"/>
              <a:t>화면에서와 같이 종이 헬리콥터의 제원에 차이가 있고 낙하높이에도 차이가 있습니다</a:t>
            </a:r>
            <a:r>
              <a:rPr lang="en-US" altLang="ko-KR" dirty="0" smtClean="0"/>
              <a:t>. </a:t>
            </a:r>
            <a:r>
              <a:rPr lang="ko-KR" altLang="en-US" b="0" dirty="0" smtClean="0">
                <a:latin typeface="+mn-ea"/>
                <a:ea typeface="+mn-ea"/>
              </a:rPr>
              <a:t>본 실험의 낙하높이와 제원은 종이 헬리콥터 낙하의 과도구간을 적게 하기 위한 시행착오의 결과이기 때문에 일관적인 결과가 나왔을 것이라 생각합니다</a:t>
            </a:r>
            <a:r>
              <a:rPr lang="en-US" altLang="ko-KR" b="0" dirty="0" smtClean="0">
                <a:latin typeface="+mn-ea"/>
                <a:ea typeface="+mn-ea"/>
              </a:rPr>
              <a:t>. </a:t>
            </a:r>
            <a:r>
              <a:rPr lang="ko-KR" altLang="en-US" b="0" dirty="0" smtClean="0">
                <a:latin typeface="+mn-ea"/>
                <a:ea typeface="+mn-ea"/>
              </a:rPr>
              <a:t>박찬영 박사님의 연구에서는 낙하조건자체가 </a:t>
            </a:r>
            <a:r>
              <a:rPr lang="en-US" altLang="ko-KR" b="0" dirty="0" smtClean="0">
                <a:latin typeface="+mn-ea"/>
                <a:ea typeface="+mn-ea"/>
              </a:rPr>
              <a:t>Linear</a:t>
            </a:r>
            <a:r>
              <a:rPr lang="ko-KR" altLang="en-US" b="0" dirty="0" smtClean="0">
                <a:latin typeface="+mn-ea"/>
                <a:ea typeface="+mn-ea"/>
              </a:rPr>
              <a:t>와 </a:t>
            </a:r>
            <a:r>
              <a:rPr lang="en-US" altLang="ko-KR" b="0" dirty="0" smtClean="0">
                <a:latin typeface="+mn-ea"/>
                <a:ea typeface="+mn-ea"/>
              </a:rPr>
              <a:t>Quadratic </a:t>
            </a:r>
            <a:r>
              <a:rPr lang="ko-KR" altLang="en-US" b="0" dirty="0" smtClean="0">
                <a:latin typeface="+mn-ea"/>
                <a:ea typeface="+mn-ea"/>
              </a:rPr>
              <a:t>모델이 교차로 </a:t>
            </a:r>
            <a:r>
              <a:rPr lang="ko-KR" altLang="en-US" b="0" dirty="0" err="1" smtClean="0">
                <a:latin typeface="+mn-ea"/>
                <a:ea typeface="+mn-ea"/>
              </a:rPr>
              <a:t>적합하게된</a:t>
            </a:r>
            <a:r>
              <a:rPr lang="ko-KR" altLang="en-US" b="0" dirty="0" smtClean="0">
                <a:latin typeface="+mn-ea"/>
                <a:ea typeface="+mn-ea"/>
              </a:rPr>
              <a:t> 원인이지 않을까 생각되고 추가적인 </a:t>
            </a:r>
            <a:r>
              <a:rPr lang="ko-KR" altLang="en-US" b="0" dirty="0" err="1" smtClean="0">
                <a:latin typeface="+mn-ea"/>
                <a:ea typeface="+mn-ea"/>
              </a:rPr>
              <a:t>스터디가</a:t>
            </a:r>
            <a:r>
              <a:rPr lang="ko-KR" altLang="en-US" b="0" dirty="0" smtClean="0">
                <a:latin typeface="+mn-ea"/>
                <a:ea typeface="+mn-ea"/>
              </a:rPr>
              <a:t> 필요할 것입니다</a:t>
            </a:r>
            <a:r>
              <a:rPr lang="en-US" altLang="ko-KR" b="0" dirty="0" smtClean="0">
                <a:latin typeface="+mn-ea"/>
                <a:ea typeface="+mn-ea"/>
              </a:rPr>
              <a:t>.</a:t>
            </a:r>
            <a:endParaRPr lang="ko-KR" altLang="ko-KR" b="0" dirty="0">
              <a:latin typeface="+mn-ea"/>
              <a:ea typeface="+mn-ea"/>
            </a:endParaRPr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04D957BE-9328-4EDC-91DC-8D3F0139259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본 연구의 결론 및 향후 계획에 대해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00F0736-222F-471B-AC38-7BE664A1A82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baseline="0" dirty="0" smtClean="0"/>
              <a:t>본 실험에서 </a:t>
            </a:r>
            <a:r>
              <a:rPr lang="en-US" altLang="ko-KR" baseline="0" dirty="0" smtClean="0"/>
              <a:t>Quadratic </a:t>
            </a:r>
            <a:r>
              <a:rPr lang="ko-KR" altLang="en-US" baseline="0" dirty="0" smtClean="0"/>
              <a:t>모델이 클립과 높이 변화에 따른 항력계수 교정에 적합하였습니다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Linear </a:t>
            </a:r>
            <a:r>
              <a:rPr lang="ko-KR" altLang="en-US" baseline="0" dirty="0" smtClean="0"/>
              <a:t>모델은 낙하 높이의 변화에 대해서만 교정이 적합함을 확인할 수 있었습니다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그리고 일원분산분석으로 제작오차를 줄이려는 노력에 대한 효과가 나타났습니다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최종적으로 추후에는 교정된 </a:t>
            </a:r>
            <a:r>
              <a:rPr lang="ko-KR" altLang="en-US" baseline="0" dirty="0" err="1" smtClean="0"/>
              <a:t>파라메터를</a:t>
            </a:r>
            <a:r>
              <a:rPr lang="ko-KR" altLang="en-US" baseline="0" dirty="0" smtClean="0"/>
              <a:t> 이용해 요구조건에 맞는 최적설계가 될 수 있도록 연구를 발전시킬 계획입니다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E2A346F0-87AB-4A7E-B65A-1FD30D48A95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이상 발표를 마치도록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경청해주셔서 감사합니다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마지막 사진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1CD0E61-6D07-43BB-BCBA-2A3113272B36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먼저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연구 배경에 대해 설명을 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00F0736-222F-471B-AC38-7BE664A1A82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수학적 모델이란 물리적 현상을 파악하고 그 현상에 대한 실험 비용을 절감하는데 활발하게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</a:t>
            </a:r>
            <a:r>
              <a:rPr lang="ko-KR" altLang="en-US" baseline="0" dirty="0" smtClean="0"/>
              <a:t>편의를 위한 단순화 또는 </a:t>
            </a:r>
            <a:r>
              <a:rPr lang="ko-KR" altLang="en-US" baseline="0" dirty="0" err="1" smtClean="0"/>
              <a:t>파라메터가</a:t>
            </a:r>
            <a:r>
              <a:rPr lang="ko-KR" altLang="en-US" baseline="0" dirty="0" smtClean="0"/>
              <a:t> 가지고 있는 불확실성에 의해 해석모델에 의한 예측은 실제 현상을 그대로 반영하지 못합니다</a:t>
            </a:r>
            <a:r>
              <a:rPr lang="en-US" altLang="ko-KR" baseline="0" dirty="0" smtClean="0"/>
              <a:t>.</a:t>
            </a:r>
          </a:p>
          <a:p>
            <a:pPr eaLnBrk="1" hangingPunct="1"/>
            <a:endParaRPr lang="en-US" altLang="ko-KR" baseline="0" dirty="0" smtClean="0"/>
          </a:p>
          <a:p>
            <a:pPr eaLnBrk="1" hangingPunct="1"/>
            <a:r>
              <a:rPr lang="ko-KR" altLang="en-US" baseline="0" dirty="0" smtClean="0"/>
              <a:t>따라서 본 연구에서는 이러한 차이에 대해 통계적 기법을 이용해 해석모델의 불확실성을 반영한 </a:t>
            </a:r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교정을 한 뒤 검증을 하는 방법을 종이 헬리콥터를 통해 제시해보았습니다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69650A0E-031E-4B45-A429-CF4DCB9AD4DB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그러면 종이 헬리콥터에 대해 간략히 소개하겠습니다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700F0736-222F-471B-AC38-7BE664A1A82A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종이 헬리콥터란</a:t>
            </a:r>
            <a:r>
              <a:rPr lang="ko-KR" altLang="en-US" baseline="0" dirty="0" smtClean="0"/>
              <a:t> 헬리콥터의 </a:t>
            </a:r>
            <a:r>
              <a:rPr lang="en-US" altLang="ko-KR" baseline="0" dirty="0" smtClean="0"/>
              <a:t>Autorotation</a:t>
            </a:r>
            <a:r>
              <a:rPr lang="ko-KR" altLang="en-US" baseline="0" dirty="0" smtClean="0"/>
              <a:t>을 근사화한 모델입니다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원리는 낙하할 때 날개에 생기는 공기저항력이 </a:t>
            </a:r>
            <a:r>
              <a:rPr lang="en-US" altLang="ko-KR" baseline="0" dirty="0" smtClean="0"/>
              <a:t>Body</a:t>
            </a:r>
            <a:r>
              <a:rPr lang="ko-KR" altLang="en-US" baseline="0" dirty="0" smtClean="0"/>
              <a:t>에 적용되어 회전이 발생하게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통해 </a:t>
            </a:r>
            <a:r>
              <a:rPr lang="en-US" altLang="ko-KR" baseline="0" dirty="0" smtClean="0"/>
              <a:t>Autorotation</a:t>
            </a:r>
            <a:r>
              <a:rPr lang="ko-KR" altLang="en-US" baseline="0" dirty="0" smtClean="0"/>
              <a:t>을 하며 낙하하게 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BF81429-0D58-4899-A075-2838277117D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보통 종이 헬리콥터는 최적설계 연구에 초점이 맞춰서 사용되어져 왔습니다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다음에서 보시다시피 </a:t>
            </a:r>
            <a:r>
              <a:rPr lang="en-US" altLang="ko-KR" dirty="0" smtClean="0"/>
              <a:t>Optimal Engineering,</a:t>
            </a:r>
            <a:r>
              <a:rPr lang="en-US" altLang="ko-KR" baseline="0" dirty="0" smtClean="0"/>
              <a:t> Optimal Paper Helicopter, Advanced Statistical Techniques </a:t>
            </a:r>
            <a:r>
              <a:rPr lang="ko-KR" altLang="en-US" baseline="0" dirty="0" smtClean="0"/>
              <a:t>등에서 종이 헬리콥터가 사용되어져 왔습니다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최근에 본 연구와 유사한 주제로 </a:t>
            </a:r>
            <a:r>
              <a:rPr lang="en-US" altLang="ko-KR" baseline="0" dirty="0" smtClean="0"/>
              <a:t>Verification &amp; Validation</a:t>
            </a:r>
            <a:r>
              <a:rPr lang="ko-KR" altLang="en-US" baseline="0" dirty="0" smtClean="0"/>
              <a:t>에 종이 헬리콥터를 적용시킨 연구사례가 있었습니다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본 실험의 결과 분석 후 이 논문과 저희 연구의 비교를 언급할 예정입니다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BF81429-0D58-4899-A075-2838277117D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종이 헬리콥터의 낙하시간을 좌우하는 낙하해석모델의 </a:t>
            </a:r>
            <a:r>
              <a:rPr lang="ko-KR" altLang="en-US" dirty="0" err="1" smtClean="0"/>
              <a:t>파라메터들로는</a:t>
            </a:r>
            <a:r>
              <a:rPr lang="ko-KR" altLang="en-US" dirty="0" smtClean="0"/>
              <a:t> 클립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항력계수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낙하높이 등이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중에 항력계수만이 불확실한 값을 지닌 유일한 </a:t>
            </a:r>
            <a:r>
              <a:rPr lang="ko-KR" altLang="en-US" dirty="0" err="1" smtClean="0"/>
              <a:t>파라메터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적은</a:t>
            </a:r>
            <a:r>
              <a:rPr lang="ko-KR" altLang="en-US" baseline="0" dirty="0" smtClean="0"/>
              <a:t> 비용으로도 실험이 가능한 장점이 있기에 본 실험에서 사용되었습니다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BF81429-0D58-4899-A075-2838277117D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사진과 같이 난간을 이용해 낙하실험을 진행하였고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옆의 동영상은 실험을 진행했을 때의 영상입니다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BF81429-0D58-4899-A075-2838277117DC}" type="slidenum">
              <a:rPr lang="ko-KR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ko-KR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FCE85-28A9-4435-A23C-94333B171DD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437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F9F45-B42D-4BE2-861D-610FE44B3B4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819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BEB31-C93D-427F-BFEE-A392974A05A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806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FBAE1-8FA9-4C22-9729-89D95EC2FCE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398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D57D0-58E6-47F2-9415-0E20A67C46C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2103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D116E-7B95-4424-AAD2-E20F39E35C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58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C0657-E6E1-448E-B57E-7690BC9946A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918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4989-6DDE-4DC6-A1B4-D6D8AA4DFB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562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ED596-5A42-4246-95D1-2C081E8D0B4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493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B0255-8A48-43CC-BBF8-7F7D398D587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540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78B47-6AB0-4BFA-8AE7-1B7568CDA5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641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A8391C0-03AA-4325-8683-0E2CDA9913B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9" name="_x352965000" descr="EMB00001ed4304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352964280" descr="EMB00001ed4304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47" r:id="rId2"/>
    <p:sldLayoutId id="2147483855" r:id="rId3"/>
    <p:sldLayoutId id="2147483848" r:id="rId4"/>
    <p:sldLayoutId id="2147483856" r:id="rId5"/>
    <p:sldLayoutId id="2147483849" r:id="rId6"/>
    <p:sldLayoutId id="2147483850" r:id="rId7"/>
    <p:sldLayoutId id="2147483857" r:id="rId8"/>
    <p:sldLayoutId id="2147483851" r:id="rId9"/>
    <p:sldLayoutId id="2147483852" r:id="rId10"/>
    <p:sldLayoutId id="214748385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3913" y="1255713"/>
            <a:ext cx="7635875" cy="20288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sz="3200" b="1" cap="none" dirty="0" smtClean="0">
                <a:latin typeface="+mj-ea"/>
              </a:rPr>
              <a:t>Statistical Calibration and Validation of Mathematical Motion of Paper Helicopter</a:t>
            </a:r>
            <a:endParaRPr lang="en-US" altLang="ko-KR" sz="3200" b="1" cap="none" dirty="0">
              <a:latin typeface="+mj-ea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3501008"/>
            <a:ext cx="8784976" cy="1944216"/>
          </a:xfrm>
        </p:spPr>
        <p:txBody>
          <a:bodyPr rtlCol="0">
            <a:no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Gil Young Kim</a:t>
            </a:r>
            <a:r>
              <a:rPr lang="en-US" altLang="ko-KR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Sung Bum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Yoo</a:t>
            </a:r>
            <a:r>
              <a:rPr lang="en-US" altLang="ko-KR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Dong Young Kim</a:t>
            </a:r>
            <a:r>
              <a:rPr lang="en-US" altLang="ko-KR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</a:t>
            </a:r>
            <a:r>
              <a:rPr lang="en-US" altLang="ko-KR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Joo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 Choi</a:t>
            </a:r>
            <a:r>
              <a:rPr lang="en-US" altLang="ko-KR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*†</a:t>
            </a:r>
          </a:p>
          <a:p>
            <a:pPr algn="ctr"/>
            <a:endParaRPr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Mechanical and Aerospace Engineering, Korea Aerospace Univ.</a:t>
            </a:r>
            <a:endParaRPr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Mechanical and Aerospace Engineering, Korea Aerospace Univ.</a:t>
            </a:r>
            <a:endParaRPr lang="ko-KR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직사각형 7"/>
          <p:cNvSpPr>
            <a:spLocks noChangeArrowheads="1"/>
          </p:cNvSpPr>
          <p:nvPr/>
        </p:nvSpPr>
        <p:spPr bwMode="auto">
          <a:xfrm>
            <a:off x="4908790" y="1195200"/>
            <a:ext cx="3403494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n-ea"/>
                <a:ea typeface="+mn-ea"/>
              </a:rPr>
              <a:t>Linear </a:t>
            </a:r>
            <a:r>
              <a:rPr lang="ko-KR" altLang="en-US" b="1" dirty="0">
                <a:latin typeface="+mn-ea"/>
                <a:ea typeface="+mn-ea"/>
              </a:rPr>
              <a:t>모델</a:t>
            </a:r>
          </a:p>
        </p:txBody>
      </p:sp>
      <p:sp>
        <p:nvSpPr>
          <p:cNvPr id="10249" name="직사각형 8"/>
          <p:cNvSpPr>
            <a:spLocks noChangeArrowheads="1"/>
          </p:cNvSpPr>
          <p:nvPr/>
        </p:nvSpPr>
        <p:spPr bwMode="auto">
          <a:xfrm>
            <a:off x="4910400" y="4104293"/>
            <a:ext cx="36249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n-ea"/>
                <a:ea typeface="+mn-ea"/>
              </a:rPr>
              <a:t>Quadratic </a:t>
            </a:r>
            <a:r>
              <a:rPr lang="ko-KR" altLang="en-US" b="1" dirty="0">
                <a:latin typeface="+mn-ea"/>
                <a:ea typeface="+mn-ea"/>
              </a:rPr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512" y="1772816"/>
                <a:ext cx="3417794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F</m:t>
                          </m:r>
                        </m:e>
                      </m:nary>
                      <m:r>
                        <a:rPr lang="en-US" altLang="ko-KR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/>
                        </a:rPr>
                        <m:t>m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dt</m:t>
                          </m:r>
                        </m:den>
                      </m:f>
                      <m:r>
                        <a:rPr lang="en-US" altLang="ko-KR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/>
                        </a:rPr>
                        <m:t>W</m:t>
                      </m:r>
                      <m:r>
                        <a:rPr lang="en-US" altLang="ko-KR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72816"/>
                <a:ext cx="3417794" cy="9866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030519" y="1692134"/>
                <a:ext cx="3767651" cy="61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D</m:t>
                        </m:r>
                        <m:r>
                          <a:rPr lang="en-US" altLang="ko-KR" b="0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linear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0" smtClean="0">
                            <a:latin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air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VA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D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19" y="1692134"/>
                <a:ext cx="3767651" cy="613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018222" y="4500229"/>
                <a:ext cx="4038284" cy="61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D</m:t>
                        </m:r>
                        <m:r>
                          <a:rPr lang="en-US" altLang="ko-KR" b="0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quadratic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0" smtClean="0">
                            <a:latin typeface="Cambria Math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air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V</m:t>
                        </m:r>
                      </m:e>
                      <m:sup>
                        <m:r>
                          <a:rPr lang="en-US" altLang="ko-KR" b="0" i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A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D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22" y="4500229"/>
                <a:ext cx="4038284" cy="6138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6"/>
          <p:cNvSpPr>
            <a:spLocks noChangeArrowheads="1"/>
          </p:cNvSpPr>
          <p:nvPr/>
        </p:nvSpPr>
        <p:spPr bwMode="auto">
          <a:xfrm>
            <a:off x="396000" y="1195200"/>
            <a:ext cx="30406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뉴턴 제 </a:t>
            </a:r>
            <a:r>
              <a:rPr lang="en-US" altLang="ko-KR" dirty="0" smtClean="0">
                <a:latin typeface="+mn-ea"/>
                <a:ea typeface="+mn-ea"/>
              </a:rPr>
              <a:t>2</a:t>
            </a:r>
            <a:r>
              <a:rPr lang="ko-KR" altLang="en-US" dirty="0" smtClean="0">
                <a:latin typeface="+mn-ea"/>
                <a:ea typeface="+mn-ea"/>
              </a:rPr>
              <a:t>법칙 이용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6" name="_x352965000" descr="EMB00001ed430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52964280" descr="EMB00001ed430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779912" y="1772816"/>
            <a:ext cx="949371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18222" y="2381979"/>
                <a:ext cx="403828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  <a:ea typeface="+mn-ea"/>
                  </a:rPr>
                  <a:t>낮</a:t>
                </a:r>
                <a:r>
                  <a:rPr lang="ko-KR" altLang="en-US" dirty="0">
                    <a:latin typeface="+mn-ea"/>
                    <a:ea typeface="+mn-ea"/>
                  </a:rPr>
                  <a:t>은 </a:t>
                </a:r>
                <a:r>
                  <a:rPr lang="en-US" altLang="ko-KR" dirty="0"/>
                  <a:t>Reynolds number </a:t>
                </a:r>
              </a:p>
              <a:p>
                <a:r>
                  <a:rPr lang="en-US" altLang="ko-KR" dirty="0" smtClean="0"/>
                  <a:t>    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𝑅𝑒</m:t>
                    </m:r>
                    <m:r>
                      <a:rPr lang="en-US" altLang="ko-KR" i="1">
                        <a:latin typeface="Cambria Math"/>
                      </a:rPr>
                      <m:t>&lt;</m:t>
                    </m:r>
                    <m:r>
                      <a:rPr lang="en-US" altLang="ko-KR">
                        <a:latin typeface="Cambria Math"/>
                      </a:rPr>
                      <m:t>1</m:t>
                    </m:r>
                  </m:oMath>
                </a14:m>
                <a:r>
                  <a:rPr lang="en-US" altLang="ko-KR" dirty="0"/>
                  <a:t>) </a:t>
                </a: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22" y="2381979"/>
                <a:ext cx="4038284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1961" t="-6618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026063" y="5114115"/>
                <a:ext cx="3794409" cy="835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dirty="0" smtClean="0">
                    <a:latin typeface="+mn-ea"/>
                    <a:ea typeface="+mn-ea"/>
                  </a:rPr>
                  <a:t>높</a:t>
                </a:r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  <a:r>
                  <a:rPr lang="ko-KR" altLang="en-US" dirty="0"/>
                  <a:t> </a:t>
                </a:r>
                <a:r>
                  <a:rPr lang="en-US" altLang="ko-KR" dirty="0" smtClean="0"/>
                  <a:t>Reynolds </a:t>
                </a:r>
                <a:r>
                  <a:rPr lang="en-US" altLang="ko-KR" dirty="0"/>
                  <a:t>number 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altLang="ko-KR">
                        <a:latin typeface="Cambria Math"/>
                      </a:rPr>
                      <m:t>&lt;</m:t>
                    </m:r>
                    <m:r>
                      <a:rPr lang="en-US" altLang="ko-KR" i="1">
                        <a:latin typeface="Cambria Math"/>
                      </a:rPr>
                      <m:t>𝑅𝑒</m:t>
                    </m:r>
                    <m:r>
                      <a:rPr lang="en-US" altLang="ko-KR" i="1">
                        <a:latin typeface="Cambria Math"/>
                      </a:rPr>
                      <m:t>&lt;</m:t>
                    </m:r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/>
                          </a:rPr>
                          <m:t>2×10</m:t>
                        </m:r>
                      </m:e>
                      <m:sup>
                        <m:r>
                          <a:rPr lang="en-US" altLang="ko-KR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63" y="5114115"/>
                <a:ext cx="3794409" cy="835165"/>
              </a:xfrm>
              <a:prstGeom prst="rect">
                <a:avLst/>
              </a:prstGeom>
              <a:blipFill rotWithShape="1">
                <a:blip r:embed="rId9"/>
                <a:stretch>
                  <a:fillRect l="-2087" t="-6569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2500575" y="2540486"/>
            <a:ext cx="1711385" cy="3048754"/>
            <a:chOff x="2555776" y="3814328"/>
            <a:chExt cx="1711385" cy="3048754"/>
          </a:xfrm>
        </p:grpSpPr>
        <p:sp>
          <p:nvSpPr>
            <p:cNvPr id="19" name="오른쪽으로 구부러진 화살표 18"/>
            <p:cNvSpPr/>
            <p:nvPr/>
          </p:nvSpPr>
          <p:spPr>
            <a:xfrm>
              <a:off x="3071684" y="5131973"/>
              <a:ext cx="360040" cy="36004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75856" y="4545486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555776" y="4545486"/>
              <a:ext cx="144016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2555776" y="5481590"/>
              <a:ext cx="1440160" cy="1381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3275856" y="4545486"/>
              <a:ext cx="0" cy="7920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275856" y="418544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995936" y="4185446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3275856" y="6173884"/>
              <a:ext cx="72008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/>
                <p:cNvSpPr/>
                <p:nvPr/>
              </p:nvSpPr>
              <p:spPr>
                <a:xfrm>
                  <a:off x="3379383" y="3814328"/>
                  <a:ext cx="5145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직사각형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383" y="3814328"/>
                  <a:ext cx="514563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3571" b="-22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/>
            <p:cNvCxnSpPr/>
            <p:nvPr/>
          </p:nvCxnSpPr>
          <p:spPr>
            <a:xfrm>
              <a:off x="3275856" y="4200686"/>
              <a:ext cx="72008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/>
                <p:cNvSpPr/>
                <p:nvPr/>
              </p:nvSpPr>
              <p:spPr>
                <a:xfrm>
                  <a:off x="3419872" y="5832338"/>
                  <a:ext cx="5145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직사각형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5832338"/>
                  <a:ext cx="514563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2353" b="-229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3316453" y="4611372"/>
                  <a:ext cx="95070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/>
                          </a:rPr>
                          <m:t>𝜃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=90</m:t>
                        </m:r>
                        <m:r>
                          <a:rPr lang="en-US" altLang="ko-KR" sz="1600" b="0" i="1" smtClean="0">
                            <a:latin typeface="Cambria Math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453" y="4611372"/>
                  <a:ext cx="950708" cy="33855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5013790" y="3205823"/>
                <a:ext cx="37605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V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>
                        <a:latin typeface="Cambria Math"/>
                      </a:rPr>
                      <m:t>=</m:t>
                    </m:r>
                    <m:r>
                      <a:rPr lang="en-US" altLang="ko-KR" b="0" i="0" smtClean="0">
                        <a:latin typeface="Cambria Math"/>
                      </a:rPr>
                      <m:t>91.44 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cm</m:t>
                    </m:r>
                    <m:r>
                      <a:rPr lang="en-US" altLang="ko-KR" b="0" i="0" smtClean="0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s</m:t>
                    </m:r>
                    <m:r>
                      <a:rPr lang="en-US" altLang="ko-KR" b="0" i="0" smtClean="0">
                        <a:latin typeface="Cambria Math"/>
                      </a:rPr>
                      <m:t> (3 </m:t>
                    </m:r>
                    <m:r>
                      <m:rPr>
                        <m:sty m:val="p"/>
                      </m:rPr>
                      <a:rPr lang="en-US" altLang="ko-KR" smtClean="0">
                        <a:latin typeface="Cambria Math"/>
                      </a:rPr>
                      <m:t>ft</m:t>
                    </m:r>
                    <m:r>
                      <a:rPr lang="en-US" altLang="ko-KR" b="0" i="1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>
                        <a:latin typeface="Cambria Math"/>
                      </a:rPr>
                      <m:t>s</m:t>
                    </m:r>
                    <m:r>
                      <a:rPr lang="en-US" altLang="ko-KR" b="0" i="0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790" y="3205823"/>
                <a:ext cx="3760517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2107" t="-5263" r="-486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772095" y="3014925"/>
                <a:ext cx="18221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A</m:t>
                    </m:r>
                    <m:r>
                      <a:rPr lang="en-US" altLang="ko-KR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/>
                      </a:rPr>
                      <m:t>π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r</m:t>
                        </m:r>
                      </m:sub>
                      <m:sup>
                        <m:r>
                          <a:rPr lang="en-US" altLang="ko-KR" b="0" i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b="0" i="0" dirty="0" smtClean="0">
                    <a:latin typeface="Cambria Math"/>
                  </a:rPr>
                  <a:t> </a:t>
                </a: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95" y="3014925"/>
                <a:ext cx="1822180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4682" t="-40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종</a:t>
            </a:r>
            <a:r>
              <a:rPr kumimoji="0" lang="ko-KR" altLang="en-US" dirty="0"/>
              <a:t>이 </a:t>
            </a:r>
            <a:r>
              <a:rPr kumimoji="0" lang="ko-KR" altLang="en-US" dirty="0" smtClean="0"/>
              <a:t>헬리콥터의 낙하해석모델</a:t>
            </a:r>
            <a:endParaRPr kumimoji="0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직사각형 7"/>
          <p:cNvSpPr>
            <a:spLocks noChangeArrowheads="1"/>
          </p:cNvSpPr>
          <p:nvPr/>
        </p:nvSpPr>
        <p:spPr bwMode="auto">
          <a:xfrm>
            <a:off x="396000" y="1310853"/>
            <a:ext cx="3294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n-ea"/>
                <a:ea typeface="+mn-ea"/>
              </a:rPr>
              <a:t>Linear </a:t>
            </a:r>
            <a:r>
              <a:rPr lang="ko-KR" altLang="en-US" b="1" dirty="0">
                <a:latin typeface="+mn-ea"/>
                <a:ea typeface="+mn-ea"/>
              </a:rPr>
              <a:t>모델</a:t>
            </a:r>
          </a:p>
        </p:txBody>
      </p:sp>
      <p:sp>
        <p:nvSpPr>
          <p:cNvPr id="10249" name="직사각형 8"/>
          <p:cNvSpPr>
            <a:spLocks noChangeArrowheads="1"/>
          </p:cNvSpPr>
          <p:nvPr/>
        </p:nvSpPr>
        <p:spPr bwMode="auto">
          <a:xfrm>
            <a:off x="4860032" y="1310853"/>
            <a:ext cx="3508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n-ea"/>
                <a:ea typeface="+mn-ea"/>
              </a:rPr>
              <a:t>Quadratic </a:t>
            </a:r>
            <a:r>
              <a:rPr lang="ko-KR" altLang="en-US" b="1" dirty="0">
                <a:latin typeface="+mn-ea"/>
                <a:ea typeface="+mn-ea"/>
              </a:rPr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09957" y="4612714"/>
                <a:ext cx="3802003" cy="925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𝑐𝑡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altLang="ko-KR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ss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57" y="4612714"/>
                <a:ext cx="3802003" cy="9251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_x352965000" descr="EMB00001ed430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52964280" descr="EMB00001ed430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960985" y="4627009"/>
                <a:ext cx="3126690" cy="89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𝑠𝑠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𝑔</m:t>
                          </m:r>
                        </m:den>
                      </m:f>
                      <m:func>
                        <m:func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/>
                                </a:rPr>
                                <m:t>cosh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𝑠𝑠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85" y="4627009"/>
                <a:ext cx="3126690" cy="8982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960985" y="2780928"/>
                <a:ext cx="1699247" cy="84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85" y="2780928"/>
                <a:ext cx="1699247" cy="8438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409022" y="2820762"/>
                <a:ext cx="1468287" cy="724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𝑚𝑔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22" y="2820762"/>
                <a:ext cx="1468287" cy="72481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979712" y="2820762"/>
                <a:ext cx="245176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𝑘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air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a:rPr lang="en-US" altLang="ko-KR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/>
                        </a:rPr>
                        <m:t>A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820762"/>
                <a:ext cx="2451761" cy="78380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09957" y="3768829"/>
                <a:ext cx="2949205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/>
                        </a:rPr>
                        <m:t>V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(1</m:t>
                      </m:r>
                      <m:r>
                        <a:rPr lang="en-US" altLang="ko-KR" b="0" i="0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𝑘𝑡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57" y="3768829"/>
                <a:ext cx="2949205" cy="63773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572000" y="1241398"/>
            <a:ext cx="72008" cy="53559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809537" y="2841009"/>
                <a:ext cx="208294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𝑘</m:t>
                      </m:r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air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>
                          <a:latin typeface="Cambria Math"/>
                        </a:rPr>
                        <m:t>A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37" y="2841009"/>
                <a:ext cx="2082943" cy="78380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960985" y="3733548"/>
                <a:ext cx="317644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/>
                        </a:rPr>
                        <m:t>V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𝑠𝑠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𝑠𝑠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85" y="3733548"/>
                <a:ext cx="3176447" cy="92217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35124" y="1844824"/>
                <a:ext cx="254544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𝑑𝑉</m:t>
                          </m:r>
                        </m:num>
                        <m:den>
                          <m:r>
                            <a:rPr lang="en-US" altLang="ko-KR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𝑚𝑔</m:t>
                      </m:r>
                      <m:r>
                        <a:rPr lang="en-US" altLang="ko-KR" i="1">
                          <a:latin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</a:rPr>
                        <m:t>𝑘𝑉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24" y="1844824"/>
                <a:ext cx="2545440" cy="79355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972711" y="1868282"/>
                <a:ext cx="2704330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𝑚</m:t>
                      </m:r>
                      <m:f>
                        <m:f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𝑑𝑉</m:t>
                          </m:r>
                        </m:num>
                        <m:den>
                          <m:r>
                            <a:rPr lang="en-US" altLang="ko-KR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𝑚𝑔</m:t>
                      </m:r>
                      <m:r>
                        <a:rPr lang="en-US" altLang="ko-KR">
                          <a:latin typeface="Cambria Math"/>
                        </a:rPr>
                        <m:t>−</m:t>
                      </m:r>
                      <m:r>
                        <a:rPr lang="en-US" altLang="ko-KR" b="0" i="1" smtClean="0"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711" y="1868282"/>
                <a:ext cx="2704330" cy="79355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종</a:t>
            </a:r>
            <a:r>
              <a:rPr kumimoji="0" lang="ko-KR" altLang="en-US" dirty="0"/>
              <a:t>이 </a:t>
            </a:r>
            <a:r>
              <a:rPr kumimoji="0" lang="ko-KR" altLang="en-US" dirty="0" smtClean="0"/>
              <a:t>헬리콥터의 낙하해석모델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3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4902" y="2636912"/>
            <a:ext cx="82296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실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험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진행 및 분석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1835696" y="2492894"/>
            <a:ext cx="5688013" cy="172819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FFFFFF"/>
                </a:solidFill>
                <a:latin typeface="Times New Roman" pitchFamily="18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3573016"/>
            <a:ext cx="846043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6000" y="1310400"/>
            <a:ext cx="835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클립 </a:t>
            </a:r>
            <a:r>
              <a:rPr lang="ko-KR" altLang="en-US" dirty="0">
                <a:latin typeface="+mn-ea"/>
                <a:ea typeface="+mn-ea"/>
              </a:rPr>
              <a:t>개수와 높이에 </a:t>
            </a:r>
            <a:r>
              <a:rPr lang="ko-KR" altLang="en-US" dirty="0" smtClean="0">
                <a:latin typeface="+mn-ea"/>
                <a:ea typeface="+mn-ea"/>
              </a:rPr>
              <a:t>따른 </a:t>
            </a:r>
            <a:r>
              <a:rPr lang="en-US" altLang="ko-KR" dirty="0" smtClean="0">
                <a:latin typeface="+mn-ea"/>
                <a:ea typeface="+mn-ea"/>
              </a:rPr>
              <a:t>4</a:t>
            </a:r>
            <a:r>
              <a:rPr lang="ko-KR" altLang="en-US" dirty="0">
                <a:latin typeface="+mn-ea"/>
                <a:ea typeface="+mn-ea"/>
              </a:rPr>
              <a:t>가지 조건에서 실험을 수행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 smtClean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한 가지 조건은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교정을 위한 기준 데이터</a:t>
            </a:r>
            <a:r>
              <a:rPr lang="ko-KR" altLang="en-US" dirty="0" smtClean="0">
                <a:latin typeface="+mn-ea"/>
                <a:ea typeface="+mn-ea"/>
              </a:rPr>
              <a:t>로 활용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</a:t>
            </a:r>
            <a:r>
              <a:rPr lang="ko-KR" altLang="en-US" dirty="0" smtClean="0">
                <a:latin typeface="+mn-ea"/>
                <a:ea typeface="+mn-ea"/>
              </a:rPr>
              <a:t>나머지 조건은 교정 후 낙하시간을 통한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예측적 검증</a:t>
            </a:r>
            <a:r>
              <a:rPr lang="ko-KR" altLang="en-US" dirty="0" smtClean="0">
                <a:latin typeface="+mn-ea"/>
                <a:ea typeface="+mn-ea"/>
              </a:rPr>
              <a:t>에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</a:t>
            </a:r>
            <a:r>
              <a:rPr lang="ko-KR" altLang="en-US" dirty="0" smtClean="0">
                <a:latin typeface="+mn-ea"/>
                <a:ea typeface="+mn-ea"/>
              </a:rPr>
              <a:t>활용</a:t>
            </a:r>
            <a:endParaRPr lang="en-US" altLang="ko-KR" dirty="0">
              <a:latin typeface="+mn-ea"/>
              <a:ea typeface="+mn-ea"/>
            </a:endParaRPr>
          </a:p>
          <a:p>
            <a:pPr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조건마다 </a:t>
            </a:r>
            <a:r>
              <a:rPr lang="en-US" altLang="ko-KR" dirty="0">
                <a:latin typeface="+mn-ea"/>
                <a:ea typeface="+mn-ea"/>
              </a:rPr>
              <a:t>7</a:t>
            </a:r>
            <a:r>
              <a:rPr lang="ko-KR" altLang="en-US" dirty="0" smtClean="0">
                <a:latin typeface="+mn-ea"/>
                <a:ea typeface="+mn-ea"/>
              </a:rPr>
              <a:t>회 반복 낙하 실험</a:t>
            </a:r>
            <a:endParaRPr lang="en-US" altLang="ko-KR" dirty="0" smtClean="0">
              <a:latin typeface="+mn-ea"/>
              <a:ea typeface="+mn-ea"/>
            </a:endParaRPr>
          </a:p>
          <a:p>
            <a:pPr marL="342900" indent="-342900">
              <a:buFontTx/>
              <a:buChar char="-"/>
              <a:defRPr/>
            </a:pP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서로 다른 조건에서 수집되는 데이터들은 서로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독립</a:t>
            </a:r>
            <a:r>
              <a:rPr lang="ko-KR" altLang="en-US" dirty="0" smtClean="0">
                <a:latin typeface="+mn-ea"/>
                <a:ea typeface="+mn-ea"/>
              </a:rPr>
              <a:t>이라 가정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578237"/>
              </p:ext>
            </p:extLst>
          </p:nvPr>
        </p:nvGraphicFramePr>
        <p:xfrm>
          <a:off x="1691680" y="2060848"/>
          <a:ext cx="5956638" cy="914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8319"/>
                <a:gridCol w="2978319"/>
              </a:tblGrid>
              <a:tr h="371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</a:t>
                      </a:r>
                      <a:r>
                        <a:rPr lang="en-US" altLang="ko-KR" sz="2400" baseline="0" dirty="0" smtClean="0"/>
                        <a:t> clip 6.82m</a:t>
                      </a:r>
                      <a:endParaRPr lang="ko-KR" altLang="en-US" sz="2400" dirty="0"/>
                    </a:p>
                  </a:txBody>
                  <a:tcPr marL="91427" marR="91427" marT="45798" marB="457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altLang="ko-KR" sz="2400" baseline="0" dirty="0" smtClean="0">
                          <a:solidFill>
                            <a:srgbClr val="FF0000"/>
                          </a:solidFill>
                        </a:rPr>
                        <a:t> clip 10.67m</a:t>
                      </a:r>
                      <a:endParaRPr lang="ko-KR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91427" marR="91427" marT="45798" marB="45798"/>
                </a:tc>
              </a:tr>
              <a:tr h="371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 clip 6.82m</a:t>
                      </a:r>
                      <a:endParaRPr lang="ko-KR" altLang="en-US" sz="2400" dirty="0"/>
                    </a:p>
                  </a:txBody>
                  <a:tcPr marL="91427" marR="91427" marT="45798" marB="4579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2</a:t>
                      </a:r>
                      <a:r>
                        <a:rPr lang="en-US" altLang="ko-KR" sz="2400" baseline="0" dirty="0" smtClean="0"/>
                        <a:t> clip 10.67m</a:t>
                      </a:r>
                      <a:endParaRPr lang="ko-KR" altLang="en-US" sz="2400" dirty="0" smtClean="0"/>
                    </a:p>
                  </a:txBody>
                  <a:tcPr marL="91427" marR="91427" marT="45798" marB="45798"/>
                </a:tc>
              </a:tr>
            </a:tbl>
          </a:graphicData>
        </a:graphic>
      </p:graphicFrame>
      <p:pic>
        <p:nvPicPr>
          <p:cNvPr id="11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실</a:t>
            </a:r>
            <a:r>
              <a:rPr kumimoji="0" lang="ko-KR" altLang="en-US" dirty="0"/>
              <a:t>험 </a:t>
            </a:r>
            <a:r>
              <a:rPr kumimoji="0" lang="ko-KR" altLang="en-US" dirty="0" smtClean="0"/>
              <a:t>방법</a:t>
            </a:r>
            <a:endParaRPr kumimoji="0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5536" y="2348880"/>
            <a:ext cx="8358509" cy="161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측정오차</a:t>
            </a:r>
            <a:endParaRPr lang="en-US" altLang="ko-KR" sz="2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낙하높이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시간측정의 </a:t>
            </a:r>
            <a:r>
              <a:rPr lang="ko-KR" altLang="en-US" dirty="0" err="1" smtClean="0">
                <a:latin typeface="+mn-ea"/>
                <a:ea typeface="+mn-ea"/>
              </a:rPr>
              <a:t>부정확성으로</a:t>
            </a:r>
            <a:r>
              <a:rPr lang="ko-KR" altLang="en-US" dirty="0" smtClean="0">
                <a:latin typeface="+mn-ea"/>
                <a:ea typeface="+mn-ea"/>
              </a:rPr>
              <a:t> 인한 인적 요인과 외란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  <a:defRPr/>
            </a:pPr>
            <a:r>
              <a:rPr lang="ko-KR" altLang="en-US" dirty="0" err="1" smtClean="0">
                <a:latin typeface="+mn-ea"/>
                <a:ea typeface="+mn-ea"/>
              </a:rPr>
              <a:t>측정자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4</a:t>
            </a:r>
            <a:r>
              <a:rPr lang="ko-KR" altLang="en-US" dirty="0" smtClean="0">
                <a:latin typeface="+mn-ea"/>
                <a:ea typeface="+mn-ea"/>
              </a:rPr>
              <a:t>명을 두어 한 회당 측정된 값들의 평균 사용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536" y="3933056"/>
            <a:ext cx="845064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800" b="1" dirty="0">
                <a:solidFill>
                  <a:srgbClr val="FF0000"/>
                </a:solidFill>
                <a:latin typeface="+mn-ea"/>
                <a:ea typeface="+mn-ea"/>
              </a:rPr>
              <a:t>제작오차</a:t>
            </a:r>
            <a:endParaRPr lang="en-US" altLang="ko-KR" sz="2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  <a:defRPr/>
            </a:pPr>
            <a:r>
              <a:rPr lang="ko-KR" altLang="en-US" dirty="0" smtClean="0">
                <a:latin typeface="+mn-ea"/>
                <a:ea typeface="+mn-ea"/>
              </a:rPr>
              <a:t>같은 제원의 종이 헬리콥터를 완벽하게 동일한 모델로 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</a:t>
            </a:r>
            <a:r>
              <a:rPr lang="ko-KR" altLang="en-US" dirty="0" smtClean="0">
                <a:latin typeface="+mn-ea"/>
                <a:ea typeface="+mn-ea"/>
              </a:rPr>
              <a:t>반복제작은 어려움</a:t>
            </a: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dirty="0" smtClean="0">
                <a:latin typeface="+mn-ea"/>
                <a:ea typeface="+mn-ea"/>
              </a:rPr>
              <a:t>- CATIA</a:t>
            </a:r>
            <a:r>
              <a:rPr lang="ko-KR" altLang="en-US" dirty="0" smtClean="0">
                <a:latin typeface="+mn-ea"/>
                <a:ea typeface="+mn-ea"/>
              </a:rPr>
              <a:t>를 이용하여 도면을 출력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한 </a:t>
            </a:r>
            <a:r>
              <a:rPr lang="ko-KR" altLang="en-US" dirty="0">
                <a:latin typeface="+mn-ea"/>
                <a:ea typeface="+mn-ea"/>
              </a:rPr>
              <a:t>사람이 </a:t>
            </a:r>
            <a:r>
              <a:rPr lang="ko-KR" altLang="en-US" dirty="0" smtClean="0">
                <a:latin typeface="+mn-ea"/>
                <a:ea typeface="+mn-ea"/>
              </a:rPr>
              <a:t>제작을 </a:t>
            </a:r>
            <a:r>
              <a:rPr lang="ko-KR" altLang="en-US" dirty="0">
                <a:latin typeface="+mn-ea"/>
                <a:ea typeface="+mn-ea"/>
              </a:rPr>
              <a:t>모두 </a:t>
            </a:r>
            <a:r>
              <a:rPr lang="ko-KR" altLang="en-US" dirty="0" smtClean="0">
                <a:latin typeface="+mn-ea"/>
                <a:ea typeface="+mn-ea"/>
              </a:rPr>
              <a:t>맡음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실</a:t>
            </a:r>
            <a:r>
              <a:rPr kumimoji="0" lang="ko-KR" altLang="en-US" dirty="0"/>
              <a:t>험 </a:t>
            </a:r>
            <a:r>
              <a:rPr kumimoji="0" lang="ko-KR" altLang="en-US" dirty="0" smtClean="0"/>
              <a:t>방법</a:t>
            </a:r>
            <a:endParaRPr kumimoji="0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6949" y="1310400"/>
            <a:ext cx="7127379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제작오차와 측정오차의 크기를 비교하기 위해 </a:t>
            </a:r>
            <a:endParaRPr lang="en-US" altLang="ko-KR" dirty="0" smtClean="0">
              <a:latin typeface="+mn-ea"/>
              <a:ea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   동일 제원의 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가지 종이 헬리콥터</a:t>
            </a:r>
            <a:r>
              <a:rPr lang="ko-KR" altLang="en-US" dirty="0" smtClean="0">
                <a:latin typeface="+mn-ea"/>
                <a:ea typeface="+mn-ea"/>
              </a:rPr>
              <a:t>를 제작하여 실험</a:t>
            </a:r>
            <a:endParaRPr lang="en-US" altLang="ko-KR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10400"/>
            <a:ext cx="84506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낙하 시간의 예측에 사용되는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종이와 클립</a:t>
            </a:r>
            <a:r>
              <a:rPr lang="ko-KR" altLang="en-US" dirty="0" smtClean="0">
                <a:latin typeface="+mn-ea"/>
                <a:ea typeface="+mn-ea"/>
              </a:rPr>
              <a:t>의 무게를 측정</a:t>
            </a:r>
            <a:endParaRPr lang="en-US" altLang="ko-KR" dirty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 smtClean="0">
                <a:latin typeface="+mn-ea"/>
                <a:ea typeface="+mn-ea"/>
              </a:rPr>
              <a:t>사용할 종이 제품의 </a:t>
            </a:r>
            <a:r>
              <a:rPr lang="en-US" altLang="ko-KR" dirty="0" smtClean="0">
                <a:latin typeface="+mn-ea"/>
                <a:ea typeface="+mn-ea"/>
              </a:rPr>
              <a:t>30</a:t>
            </a:r>
            <a:r>
              <a:rPr lang="ko-KR" altLang="en-US" dirty="0" smtClean="0">
                <a:latin typeface="+mn-ea"/>
                <a:ea typeface="+mn-ea"/>
              </a:rPr>
              <a:t>장의 무게를 잰 후 평균 무게를 이용해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 err="1" smtClean="0">
                <a:latin typeface="+mn-ea"/>
                <a:ea typeface="+mn-ea"/>
              </a:rPr>
              <a:t>평량을</a:t>
            </a:r>
            <a:r>
              <a:rPr lang="ko-KR" altLang="en-US" dirty="0" smtClean="0">
                <a:latin typeface="+mn-ea"/>
                <a:ea typeface="+mn-ea"/>
              </a:rPr>
              <a:t> 계산하여 도면의 면적과의 곱을 통해 무게를 측정</a:t>
            </a:r>
            <a:endParaRPr lang="en-US" altLang="ko-KR" dirty="0" smtClean="0">
              <a:latin typeface="+mn-ea"/>
              <a:ea typeface="+mn-ea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 smtClean="0">
                <a:latin typeface="+mn-ea"/>
                <a:ea typeface="+mn-ea"/>
              </a:rPr>
              <a:t>클립 </a:t>
            </a:r>
            <a:r>
              <a:rPr lang="en-US" altLang="ko-KR" dirty="0" smtClean="0">
                <a:latin typeface="+mn-ea"/>
                <a:ea typeface="+mn-ea"/>
              </a:rPr>
              <a:t>30</a:t>
            </a:r>
            <a:r>
              <a:rPr lang="ko-KR" altLang="en-US" dirty="0" smtClean="0">
                <a:latin typeface="+mn-ea"/>
                <a:ea typeface="+mn-ea"/>
              </a:rPr>
              <a:t>개의 무게를 재어 평균값을 이용</a:t>
            </a:r>
            <a:endParaRPr lang="en-US" altLang="ko-KR" dirty="0" smtClean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756005" y="4653136"/>
                <a:ext cx="3729705" cy="1200329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dirty="0" smtClean="0">
                    <a:latin typeface="+mn-ea"/>
                    <a:ea typeface="+mn-ea"/>
                  </a:rPr>
                  <a:t>   클립 무게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0.595 </m:t>
                    </m:r>
                    <m:r>
                      <a:rPr lang="en-US" altLang="ko-KR" i="1">
                        <a:latin typeface="Cambria Math"/>
                      </a:rPr>
                      <m:t>𝑔</m:t>
                    </m:r>
                  </m:oMath>
                </a14:m>
                <a:endParaRPr lang="en-US" altLang="ko-KR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dirty="0" smtClean="0">
                    <a:latin typeface="+mn-ea"/>
                    <a:ea typeface="+mn-ea"/>
                  </a:rPr>
                  <a:t>   종이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평량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76.843 </m:t>
                    </m:r>
                    <m:r>
                      <a:rPr lang="en-US" altLang="ko-KR" i="1">
                        <a:latin typeface="Cambria Math"/>
                      </a:rPr>
                      <m:t>𝑔</m:t>
                    </m:r>
                    <m:r>
                      <a:rPr lang="en-US" altLang="ko-KR" i="1"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05" y="4653136"/>
                <a:ext cx="3729705" cy="1200329"/>
              </a:xfrm>
              <a:prstGeom prst="rect">
                <a:avLst/>
              </a:prstGeom>
              <a:blipFill rotWithShape="1">
                <a:blip r:embed="rId3"/>
                <a:stretch>
                  <a:fillRect b="-4975"/>
                </a:stretch>
              </a:blipFill>
              <a:ln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_x352965000" descr="EMB00001ed430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352964280" descr="EMB00001ed430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실</a:t>
            </a:r>
            <a:r>
              <a:rPr kumimoji="0" lang="ko-KR" altLang="en-US" dirty="0"/>
              <a:t>험 </a:t>
            </a:r>
            <a:r>
              <a:rPr kumimoji="0" lang="ko-KR" altLang="en-US" dirty="0" smtClean="0"/>
              <a:t>방법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4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직사각형 2"/>
          <p:cNvSpPr>
            <a:spLocks noChangeArrowheads="1"/>
          </p:cNvSpPr>
          <p:nvPr/>
        </p:nvSpPr>
        <p:spPr bwMode="auto">
          <a:xfrm>
            <a:off x="2916683" y="3475979"/>
            <a:ext cx="611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 dirty="0">
                <a:latin typeface="Times New Roman" pitchFamily="18" charset="0"/>
              </a:rPr>
              <a:t>Table 1 </a:t>
            </a:r>
            <a:r>
              <a:rPr lang="en-US" altLang="ko-KR" sz="1800" dirty="0">
                <a:latin typeface="Times New Roman" pitchFamily="18" charset="0"/>
              </a:rPr>
              <a:t>One-way ANOVA (10.67m / 1 clip)</a:t>
            </a:r>
            <a:endParaRPr lang="ko-KR" altLang="ko-KR" sz="1800" b="1" dirty="0">
              <a:latin typeface="Times New Roman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74320"/>
              </p:ext>
            </p:extLst>
          </p:nvPr>
        </p:nvGraphicFramePr>
        <p:xfrm>
          <a:off x="2911921" y="3836342"/>
          <a:ext cx="5836542" cy="148272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972757"/>
                <a:gridCol w="972757"/>
                <a:gridCol w="972757"/>
                <a:gridCol w="972757"/>
                <a:gridCol w="972757"/>
                <a:gridCol w="972757"/>
              </a:tblGrid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Source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DF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Factor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0.036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0.95</a:t>
                      </a:r>
                      <a:endParaRPr lang="ko-KR" sz="1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0.404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Error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0.336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0.019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Total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0.372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7440" name="직사각형 7"/>
          <p:cNvSpPr>
            <a:spLocks noChangeArrowheads="1"/>
          </p:cNvSpPr>
          <p:nvPr/>
        </p:nvSpPr>
        <p:spPr bwMode="auto">
          <a:xfrm>
            <a:off x="2916683" y="5276204"/>
            <a:ext cx="611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itchFamily="18" charset="0"/>
              </a:rPr>
              <a:t>S = 0.1366   R-</a:t>
            </a:r>
            <a:r>
              <a:rPr lang="en-US" altLang="ko-KR" sz="1800" dirty="0" err="1">
                <a:latin typeface="Times New Roman" pitchFamily="18" charset="0"/>
              </a:rPr>
              <a:t>Sq</a:t>
            </a:r>
            <a:r>
              <a:rPr lang="en-US" altLang="ko-KR" sz="1800" dirty="0">
                <a:latin typeface="Times New Roman" pitchFamily="18" charset="0"/>
              </a:rPr>
              <a:t> = 9.57%   R-</a:t>
            </a:r>
            <a:r>
              <a:rPr lang="en-US" altLang="ko-KR" sz="1800" dirty="0" err="1">
                <a:latin typeface="Times New Roman" pitchFamily="18" charset="0"/>
              </a:rPr>
              <a:t>Sq</a:t>
            </a:r>
            <a:r>
              <a:rPr lang="en-US" altLang="ko-KR" sz="1800" dirty="0">
                <a:latin typeface="Times New Roman" pitchFamily="18" charset="0"/>
              </a:rPr>
              <a:t>(</a:t>
            </a:r>
            <a:r>
              <a:rPr lang="en-US" altLang="ko-KR" sz="1800" dirty="0" err="1">
                <a:latin typeface="Times New Roman" pitchFamily="18" charset="0"/>
              </a:rPr>
              <a:t>adj</a:t>
            </a:r>
            <a:r>
              <a:rPr lang="en-US" altLang="ko-KR" sz="1800" dirty="0">
                <a:latin typeface="Times New Roman" pitchFamily="18" charset="0"/>
              </a:rPr>
              <a:t>) = 0.00%</a:t>
            </a:r>
            <a:endParaRPr lang="ko-KR" altLang="en-US" sz="1800" dirty="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310400"/>
            <a:ext cx="8352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ko-KR" altLang="en-US" dirty="0" smtClean="0">
                <a:latin typeface="+mn-ea"/>
                <a:ea typeface="+mn-ea"/>
              </a:rPr>
              <a:t>세 가지 종이 헬리콥터에 대한 제작오차와 측정오차의 차이 비교 하기 위해 일</a:t>
            </a:r>
            <a:r>
              <a:rPr lang="ko-KR" altLang="en-US" dirty="0">
                <a:latin typeface="+mn-ea"/>
                <a:ea typeface="+mn-ea"/>
              </a:rPr>
              <a:t>원 </a:t>
            </a:r>
            <a:r>
              <a:rPr lang="ko-KR" altLang="en-US" dirty="0" smtClean="0">
                <a:latin typeface="+mn-ea"/>
                <a:ea typeface="+mn-ea"/>
              </a:rPr>
              <a:t>분산분석을 시행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3619995"/>
            <a:ext cx="2232248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종이 헬리콥터간 제작오차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4815095"/>
            <a:ext cx="2232248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7</a:t>
            </a:r>
            <a:r>
              <a:rPr lang="ko-KR" altLang="en-US" dirty="0" smtClean="0">
                <a:latin typeface="+mn-ea"/>
                <a:ea typeface="+mn-ea"/>
              </a:rPr>
              <a:t>번 반복측정에 대한 측정오차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5733256"/>
            <a:ext cx="3672408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F-value: error</a:t>
            </a:r>
            <a:r>
              <a:rPr lang="ko-KR" altLang="en-US" dirty="0" smtClean="0">
                <a:latin typeface="+mn-ea"/>
                <a:ea typeface="+mn-ea"/>
              </a:rPr>
              <a:t>의 </a:t>
            </a:r>
            <a:r>
              <a:rPr lang="en-US" altLang="ko-KR" dirty="0" smtClean="0">
                <a:latin typeface="+mn-ea"/>
                <a:ea typeface="+mn-ea"/>
              </a:rPr>
              <a:t>MS</a:t>
            </a:r>
            <a:r>
              <a:rPr lang="ko-KR" altLang="en-US" dirty="0" smtClean="0">
                <a:latin typeface="+mn-ea"/>
                <a:ea typeface="+mn-ea"/>
              </a:rPr>
              <a:t>에 대한 </a:t>
            </a:r>
            <a:r>
              <a:rPr lang="en-US" altLang="ko-KR" dirty="0" smtClean="0">
                <a:latin typeface="+mn-ea"/>
                <a:ea typeface="+mn-ea"/>
              </a:rPr>
              <a:t>Factor</a:t>
            </a:r>
            <a:r>
              <a:rPr lang="ko-KR" altLang="en-US" dirty="0" smtClean="0">
                <a:latin typeface="+mn-ea"/>
                <a:ea typeface="+mn-ea"/>
              </a:rPr>
              <a:t>의 </a:t>
            </a:r>
            <a:r>
              <a:rPr lang="en-US" altLang="ko-KR" dirty="0" smtClean="0">
                <a:latin typeface="+mn-ea"/>
                <a:ea typeface="+mn-ea"/>
              </a:rPr>
              <a:t>MS</a:t>
            </a:r>
            <a:r>
              <a:rPr lang="ko-KR" altLang="en-US" dirty="0" smtClean="0">
                <a:latin typeface="+mn-ea"/>
                <a:ea typeface="+mn-ea"/>
              </a:rPr>
              <a:t>의 비</a:t>
            </a:r>
            <a:endParaRPr lang="ko-KR" altLang="en-US" dirty="0">
              <a:latin typeface="+mn-ea"/>
              <a:ea typeface="+mn-ea"/>
            </a:endParaRPr>
          </a:p>
        </p:txBody>
      </p:sp>
      <p:cxnSp>
        <p:nvCxnSpPr>
          <p:cNvPr id="11" name="직선 화살표 연결선 10"/>
          <p:cNvCxnSpPr>
            <a:stCxn id="5" idx="3"/>
          </p:cNvCxnSpPr>
          <p:nvPr/>
        </p:nvCxnSpPr>
        <p:spPr>
          <a:xfrm>
            <a:off x="2483768" y="4035494"/>
            <a:ext cx="576064" cy="2325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</p:cNvCxnSpPr>
          <p:nvPr/>
        </p:nvCxnSpPr>
        <p:spPr>
          <a:xfrm flipV="1">
            <a:off x="2483768" y="4815095"/>
            <a:ext cx="648072" cy="4154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0"/>
          </p:cNvCxnSpPr>
          <p:nvPr/>
        </p:nvCxnSpPr>
        <p:spPr>
          <a:xfrm flipV="1">
            <a:off x="5112060" y="4523000"/>
            <a:ext cx="1980220" cy="1210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68" y="2204864"/>
            <a:ext cx="4176464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DF: </a:t>
            </a:r>
            <a:r>
              <a:rPr lang="ko-KR" altLang="en-US" dirty="0" smtClean="0">
                <a:latin typeface="+mn-ea"/>
                <a:ea typeface="+mn-ea"/>
              </a:rPr>
              <a:t>자유도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sz="2000" dirty="0" smtClean="0">
                <a:latin typeface="+mn-ea"/>
                <a:ea typeface="+mn-ea"/>
              </a:rPr>
              <a:t>- </a:t>
            </a:r>
            <a:r>
              <a:rPr lang="en-US" altLang="ko-KR" sz="2000" dirty="0" smtClean="0">
                <a:latin typeface="+mn-ea"/>
              </a:rPr>
              <a:t>DF/</a:t>
            </a:r>
            <a:r>
              <a:rPr lang="en-US" altLang="ko-KR" sz="2000" dirty="0" smtClean="0">
                <a:latin typeface="+mn-ea"/>
                <a:ea typeface="+mn-ea"/>
              </a:rPr>
              <a:t>Factor: </a:t>
            </a:r>
            <a:r>
              <a:rPr lang="ko-KR" altLang="en-US" sz="2000" dirty="0" smtClean="0">
                <a:latin typeface="+mn-ea"/>
                <a:ea typeface="+mn-ea"/>
              </a:rPr>
              <a:t>그룹 수 </a:t>
            </a:r>
            <a:r>
              <a:rPr lang="en-US" altLang="ko-KR" sz="2000" dirty="0" smtClean="0">
                <a:latin typeface="+mn-ea"/>
                <a:ea typeface="+mn-ea"/>
              </a:rPr>
              <a:t>– 1</a:t>
            </a:r>
          </a:p>
          <a:p>
            <a:r>
              <a:rPr lang="en-US" altLang="ko-KR" sz="2000" dirty="0" smtClean="0">
                <a:latin typeface="+mn-ea"/>
                <a:ea typeface="+mn-ea"/>
              </a:rPr>
              <a:t>- </a:t>
            </a:r>
            <a:r>
              <a:rPr lang="en-US" altLang="ko-KR" sz="2000" dirty="0" smtClean="0">
                <a:latin typeface="+mn-ea"/>
              </a:rPr>
              <a:t>DF/</a:t>
            </a:r>
            <a:r>
              <a:rPr lang="en-US" altLang="ko-KR" sz="2000" dirty="0" smtClean="0">
                <a:latin typeface="+mn-ea"/>
                <a:ea typeface="+mn-ea"/>
              </a:rPr>
              <a:t>Error: </a:t>
            </a:r>
            <a:r>
              <a:rPr lang="ko-KR" altLang="en-US" sz="2000" dirty="0" smtClean="0">
                <a:latin typeface="+mn-ea"/>
                <a:ea typeface="+mn-ea"/>
              </a:rPr>
              <a:t>전체데이터 수</a:t>
            </a:r>
            <a:r>
              <a:rPr lang="en-US" altLang="ko-KR" sz="2000" dirty="0" smtClean="0">
                <a:latin typeface="+mn-ea"/>
                <a:ea typeface="+mn-ea"/>
              </a:rPr>
              <a:t>-</a:t>
            </a:r>
            <a:r>
              <a:rPr lang="ko-KR" altLang="en-US" sz="2000" dirty="0" smtClean="0">
                <a:latin typeface="+mn-ea"/>
                <a:ea typeface="+mn-ea"/>
              </a:rPr>
              <a:t>그룹 수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48748" y="2204864"/>
            <a:ext cx="3095923" cy="83099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SS: </a:t>
            </a:r>
            <a:r>
              <a:rPr lang="ko-KR" altLang="en-US" dirty="0">
                <a:latin typeface="+mn-ea"/>
                <a:ea typeface="+mn-ea"/>
              </a:rPr>
              <a:t>편차 제곱의 합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MS: </a:t>
            </a:r>
            <a:r>
              <a:rPr lang="ko-KR" altLang="en-US" dirty="0" smtClean="0">
                <a:latin typeface="+mn-ea"/>
                <a:ea typeface="+mn-ea"/>
              </a:rPr>
              <a:t>분산 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en-US" altLang="ko-KR" dirty="0">
                <a:latin typeface="+mn-ea"/>
                <a:ea typeface="+mn-ea"/>
              </a:rPr>
              <a:t>SS/DF)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dirty="0" smtClean="0"/>
              <a:t>One way ANOVA </a:t>
            </a:r>
            <a:r>
              <a:rPr kumimoji="0" lang="ko-KR" altLang="en-US" dirty="0" smtClean="0"/>
              <a:t>분석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9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직사각형 2"/>
          <p:cNvSpPr>
            <a:spLocks noChangeArrowheads="1"/>
          </p:cNvSpPr>
          <p:nvPr/>
        </p:nvSpPr>
        <p:spPr bwMode="auto">
          <a:xfrm>
            <a:off x="1620539" y="1052736"/>
            <a:ext cx="611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 dirty="0">
                <a:latin typeface="Times New Roman" pitchFamily="18" charset="0"/>
              </a:rPr>
              <a:t>Table 1 </a:t>
            </a:r>
            <a:r>
              <a:rPr lang="en-US" altLang="ko-KR" sz="1800" dirty="0">
                <a:latin typeface="Times New Roman" pitchFamily="18" charset="0"/>
              </a:rPr>
              <a:t>One-way ANOVA (10.67m / 1 clip)</a:t>
            </a:r>
            <a:endParaRPr lang="ko-KR" altLang="ko-KR" sz="1800" b="1" dirty="0">
              <a:latin typeface="Times New Roman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199223"/>
              </p:ext>
            </p:extLst>
          </p:nvPr>
        </p:nvGraphicFramePr>
        <p:xfrm>
          <a:off x="1615777" y="1413099"/>
          <a:ext cx="5836542" cy="148272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972757"/>
                <a:gridCol w="972757"/>
                <a:gridCol w="972757"/>
                <a:gridCol w="972757"/>
                <a:gridCol w="972757"/>
                <a:gridCol w="972757"/>
              </a:tblGrid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Source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DF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Factor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0.036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0.95</a:t>
                      </a:r>
                      <a:endParaRPr lang="ko-KR" sz="1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0.404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Error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0.336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0.019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Total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0.372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7440" name="직사각형 7"/>
          <p:cNvSpPr>
            <a:spLocks noChangeArrowheads="1"/>
          </p:cNvSpPr>
          <p:nvPr/>
        </p:nvSpPr>
        <p:spPr bwMode="auto">
          <a:xfrm>
            <a:off x="1620539" y="2852961"/>
            <a:ext cx="611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itchFamily="18" charset="0"/>
              </a:rPr>
              <a:t>S = 0.1366   R-</a:t>
            </a:r>
            <a:r>
              <a:rPr lang="en-US" altLang="ko-KR" sz="1800" dirty="0" err="1">
                <a:latin typeface="Times New Roman" pitchFamily="18" charset="0"/>
              </a:rPr>
              <a:t>Sq</a:t>
            </a:r>
            <a:r>
              <a:rPr lang="en-US" altLang="ko-KR" sz="1800" dirty="0">
                <a:latin typeface="Times New Roman" pitchFamily="18" charset="0"/>
              </a:rPr>
              <a:t> = 9.57%   R-</a:t>
            </a:r>
            <a:r>
              <a:rPr lang="en-US" altLang="ko-KR" sz="1800" dirty="0" err="1">
                <a:latin typeface="Times New Roman" pitchFamily="18" charset="0"/>
              </a:rPr>
              <a:t>Sq</a:t>
            </a:r>
            <a:r>
              <a:rPr lang="en-US" altLang="ko-KR" sz="1800" dirty="0">
                <a:latin typeface="Times New Roman" pitchFamily="18" charset="0"/>
              </a:rPr>
              <a:t>(</a:t>
            </a:r>
            <a:r>
              <a:rPr lang="en-US" altLang="ko-KR" sz="1800" dirty="0" err="1">
                <a:latin typeface="Times New Roman" pitchFamily="18" charset="0"/>
              </a:rPr>
              <a:t>adj</a:t>
            </a:r>
            <a:r>
              <a:rPr lang="en-US" altLang="ko-KR" sz="1800" dirty="0">
                <a:latin typeface="Times New Roman" pitchFamily="18" charset="0"/>
              </a:rPr>
              <a:t>) = 0.00%</a:t>
            </a:r>
            <a:endParaRPr lang="ko-KR" altLang="en-US" sz="1800" dirty="0"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000" y="3406348"/>
            <a:ext cx="8290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측정오차에 </a:t>
            </a:r>
            <a:r>
              <a:rPr lang="ko-KR" altLang="en-US" dirty="0">
                <a:latin typeface="+mn-ea"/>
                <a:ea typeface="+mn-ea"/>
              </a:rPr>
              <a:t>비해 제작오차는 상대적으로 </a:t>
            </a:r>
            <a:r>
              <a:rPr lang="ko-KR" altLang="en-US" dirty="0" smtClean="0">
                <a:latin typeface="+mn-ea"/>
                <a:ea typeface="+mn-ea"/>
              </a:rPr>
              <a:t>영향력</a:t>
            </a:r>
            <a:r>
              <a:rPr lang="ko-KR" altLang="en-US" dirty="0">
                <a:latin typeface="+mn-ea"/>
                <a:ea typeface="+mn-ea"/>
              </a:rPr>
              <a:t>이 </a:t>
            </a:r>
            <a:r>
              <a:rPr lang="ko-KR" altLang="en-US" dirty="0" smtClean="0">
                <a:latin typeface="+mn-ea"/>
                <a:ea typeface="+mn-ea"/>
              </a:rPr>
              <a:t>미미함 </a:t>
            </a:r>
            <a:endParaRPr lang="en-US" altLang="ko-KR" dirty="0" smtClean="0">
              <a:latin typeface="+mn-ea"/>
              <a:ea typeface="+mn-ea"/>
            </a:endParaRPr>
          </a:p>
          <a:p>
            <a:pPr algn="just"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(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  <a:ea typeface="+mn-ea"/>
              </a:rPr>
              <a:t>F-value = 0.95 &lt; 1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세 그룹의 </a:t>
            </a:r>
            <a:r>
              <a:rPr lang="ko-KR" altLang="en-US" dirty="0">
                <a:latin typeface="+mn-ea"/>
                <a:ea typeface="+mn-ea"/>
              </a:rPr>
              <a:t>종이 </a:t>
            </a:r>
            <a:r>
              <a:rPr lang="ko-KR" altLang="en-US" dirty="0" smtClean="0">
                <a:latin typeface="+mn-ea"/>
                <a:ea typeface="+mn-ea"/>
              </a:rPr>
              <a:t>헬리콥터 </a:t>
            </a:r>
            <a:r>
              <a:rPr lang="ko-KR" altLang="en-US" dirty="0">
                <a:latin typeface="+mn-ea"/>
                <a:ea typeface="+mn-ea"/>
              </a:rPr>
              <a:t>데이터가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한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그룹의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데이터</a:t>
            </a:r>
            <a:r>
              <a:rPr lang="ko-KR" altLang="en-US" dirty="0" smtClean="0">
                <a:latin typeface="+mn-ea"/>
                <a:ea typeface="+mn-ea"/>
              </a:rPr>
              <a:t>로 간주 가능</a:t>
            </a:r>
            <a:endParaRPr lang="en-US" altLang="ko-KR" dirty="0" smtClean="0"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dirty="0" smtClean="0">
                <a:latin typeface="+mn-ea"/>
                <a:ea typeface="+mn-ea"/>
              </a:rPr>
              <a:t>교</a:t>
            </a:r>
            <a:r>
              <a:rPr lang="ko-KR" altLang="en-US" dirty="0">
                <a:latin typeface="+mn-ea"/>
                <a:ea typeface="+mn-ea"/>
              </a:rPr>
              <a:t>정 </a:t>
            </a:r>
            <a:r>
              <a:rPr lang="ko-KR" altLang="en-US" dirty="0" smtClean="0">
                <a:latin typeface="+mn-ea"/>
                <a:ea typeface="+mn-ea"/>
              </a:rPr>
              <a:t>및 검증 작업의 각 그룹</a:t>
            </a:r>
            <a:r>
              <a:rPr lang="en-US" altLang="ko-KR" dirty="0" smtClean="0">
                <a:latin typeface="+mn-ea"/>
                <a:ea typeface="+mn-ea"/>
              </a:rPr>
              <a:t>(7</a:t>
            </a:r>
            <a:r>
              <a:rPr lang="ko-KR" altLang="en-US" dirty="0">
                <a:latin typeface="+mn-ea"/>
                <a:ea typeface="+mn-ea"/>
              </a:rPr>
              <a:t>개 </a:t>
            </a:r>
            <a:r>
              <a:rPr lang="ko-KR" altLang="en-US" dirty="0" smtClean="0">
                <a:latin typeface="+mn-ea"/>
                <a:ea typeface="+mn-ea"/>
              </a:rPr>
              <a:t>데이터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에 대한 결과와 </a:t>
            </a:r>
            <a:r>
              <a:rPr lang="ko-KR" altLang="en-US" dirty="0">
                <a:latin typeface="+mn-ea"/>
                <a:ea typeface="+mn-ea"/>
              </a:rPr>
              <a:t>하나의 </a:t>
            </a:r>
            <a:r>
              <a:rPr lang="ko-KR" altLang="en-US" dirty="0" smtClean="0">
                <a:latin typeface="+mn-ea"/>
                <a:ea typeface="+mn-ea"/>
              </a:rPr>
              <a:t>그룹</a:t>
            </a:r>
            <a:r>
              <a:rPr lang="en-US" altLang="ko-KR" dirty="0" smtClean="0">
                <a:latin typeface="+mn-ea"/>
                <a:ea typeface="+mn-ea"/>
              </a:rPr>
              <a:t>(21</a:t>
            </a:r>
            <a:r>
              <a:rPr lang="ko-KR" altLang="en-US" dirty="0">
                <a:latin typeface="+mn-ea"/>
                <a:ea typeface="+mn-ea"/>
              </a:rPr>
              <a:t>개 </a:t>
            </a:r>
            <a:r>
              <a:rPr lang="ko-KR" altLang="en-US" dirty="0" smtClean="0">
                <a:latin typeface="+mn-ea"/>
                <a:ea typeface="+mn-ea"/>
              </a:rPr>
              <a:t>데이터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에 대한 결과가 </a:t>
            </a:r>
            <a:r>
              <a:rPr lang="ko-KR" altLang="en-US" dirty="0">
                <a:latin typeface="+mn-ea"/>
                <a:ea typeface="+mn-ea"/>
              </a:rPr>
              <a:t>같을 것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dirty="0" smtClean="0"/>
              <a:t>One way ANOVA </a:t>
            </a:r>
            <a:r>
              <a:rPr kumimoji="0" lang="ko-KR" altLang="en-US" dirty="0" smtClean="0"/>
              <a:t>분석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9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직사각형 2"/>
          <p:cNvSpPr>
            <a:spLocks noChangeArrowheads="1"/>
          </p:cNvSpPr>
          <p:nvPr/>
        </p:nvSpPr>
        <p:spPr bwMode="auto">
          <a:xfrm>
            <a:off x="539552" y="2780928"/>
            <a:ext cx="8136904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200" dirty="0" smtClean="0">
                <a:latin typeface="+mn-ea"/>
                <a:ea typeface="+mn-ea"/>
              </a:rPr>
              <a:t>항력계수에 대한 사전 정보가 없기에 교정 전 검증작업 없음</a:t>
            </a:r>
            <a:endParaRPr lang="en-US" altLang="ko-KR" sz="2200" dirty="0" smtClean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200" dirty="0" smtClean="0">
                <a:latin typeface="+mn-ea"/>
                <a:ea typeface="+mn-ea"/>
              </a:rPr>
              <a:t>기준 </a:t>
            </a:r>
            <a:r>
              <a:rPr lang="ko-KR" altLang="en-US" sz="2200" dirty="0">
                <a:latin typeface="+mn-ea"/>
                <a:ea typeface="+mn-ea"/>
              </a:rPr>
              <a:t>조건의 실험 데이터를 이용한 </a:t>
            </a:r>
            <a:r>
              <a:rPr lang="ko-KR" altLang="en-US" sz="2200" dirty="0">
                <a:solidFill>
                  <a:srgbClr val="FF0000"/>
                </a:solidFill>
                <a:latin typeface="+mn-ea"/>
                <a:ea typeface="+mn-ea"/>
              </a:rPr>
              <a:t>항력계수 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교정</a:t>
            </a:r>
            <a:endParaRPr lang="en-US" altLang="ko-KR" sz="22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200" dirty="0" smtClean="0">
                <a:latin typeface="+mn-ea"/>
                <a:ea typeface="+mn-ea"/>
              </a:rPr>
              <a:t>-  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  <a:ea typeface="+mn-ea"/>
              </a:rPr>
              <a:t>Markov Chain Monte Carlo(MCMC)</a:t>
            </a:r>
            <a:r>
              <a:rPr lang="en-US" altLang="ko-KR" sz="2200" dirty="0" smtClean="0">
                <a:latin typeface="+mn-ea"/>
                <a:ea typeface="+mn-ea"/>
              </a:rPr>
              <a:t> </a:t>
            </a:r>
            <a:r>
              <a:rPr lang="ko-KR" altLang="en-US" sz="2200" dirty="0" smtClean="0">
                <a:latin typeface="+mn-ea"/>
                <a:ea typeface="+mn-ea"/>
              </a:rPr>
              <a:t>기</a:t>
            </a:r>
            <a:r>
              <a:rPr lang="ko-KR" altLang="en-US" sz="2200" dirty="0">
                <a:latin typeface="+mn-ea"/>
                <a:ea typeface="+mn-ea"/>
              </a:rPr>
              <a:t>법 </a:t>
            </a:r>
            <a:r>
              <a:rPr lang="ko-KR" altLang="en-US" sz="2200" dirty="0" smtClean="0">
                <a:latin typeface="+mn-ea"/>
                <a:ea typeface="+mn-ea"/>
              </a:rPr>
              <a:t>사용하여 </a:t>
            </a:r>
            <a:endParaRPr lang="en-US" altLang="ko-KR" sz="2200" dirty="0" smtClean="0">
              <a:latin typeface="+mn-ea"/>
              <a:ea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200" dirty="0">
                <a:latin typeface="+mn-ea"/>
                <a:ea typeface="+mn-ea"/>
              </a:rPr>
              <a:t> </a:t>
            </a:r>
            <a:r>
              <a:rPr lang="en-US" altLang="ko-KR" sz="2200" dirty="0" smtClean="0">
                <a:latin typeface="+mn-ea"/>
                <a:ea typeface="+mn-ea"/>
              </a:rPr>
              <a:t>   </a:t>
            </a:r>
            <a:r>
              <a:rPr lang="ko-KR" altLang="en-US" sz="2200" dirty="0" smtClean="0">
                <a:latin typeface="+mn-ea"/>
                <a:ea typeface="+mn-ea"/>
              </a:rPr>
              <a:t>항력계수를 확률분포로 나타내어 불확실성을 반영 </a:t>
            </a:r>
            <a:endParaRPr lang="en-US" altLang="ko-KR" sz="22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200" dirty="0" smtClean="0">
                <a:latin typeface="+mn-ea"/>
                <a:ea typeface="+mn-ea"/>
              </a:rPr>
              <a:t>교정된 </a:t>
            </a:r>
            <a:r>
              <a:rPr lang="ko-KR" altLang="en-US" sz="2200" dirty="0">
                <a:latin typeface="+mn-ea"/>
                <a:ea typeface="+mn-ea"/>
              </a:rPr>
              <a:t>항력계수를 통해 다른 조건에서 낙하시간을 예측한 뒤 </a:t>
            </a:r>
            <a:endParaRPr lang="en-US" altLang="ko-KR" sz="2200" dirty="0" smtClean="0">
              <a:latin typeface="+mn-ea"/>
              <a:ea typeface="+mn-ea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200" dirty="0">
                <a:latin typeface="+mn-ea"/>
                <a:ea typeface="+mn-ea"/>
              </a:rPr>
              <a:t> </a:t>
            </a:r>
            <a:r>
              <a:rPr lang="en-US" altLang="ko-KR" sz="2200" dirty="0" smtClean="0">
                <a:latin typeface="+mn-ea"/>
                <a:ea typeface="+mn-ea"/>
              </a:rPr>
              <a:t>   </a:t>
            </a:r>
            <a:r>
              <a:rPr lang="ko-KR" altLang="en-US" sz="2200" dirty="0" smtClean="0">
                <a:latin typeface="+mn-ea"/>
                <a:ea typeface="+mn-ea"/>
              </a:rPr>
              <a:t>실제 </a:t>
            </a:r>
            <a:r>
              <a:rPr lang="ko-KR" altLang="en-US" sz="2200" dirty="0">
                <a:latin typeface="+mn-ea"/>
                <a:ea typeface="+mn-ea"/>
              </a:rPr>
              <a:t>실험 데이터와의 비교를 통해 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예측적 검증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2200" dirty="0" smtClean="0">
                <a:latin typeface="+mn-ea"/>
                <a:ea typeface="+mn-ea"/>
              </a:rPr>
              <a:t>시행</a:t>
            </a:r>
            <a:endParaRPr lang="ko-KR" altLang="en-US" sz="2200" dirty="0">
              <a:latin typeface="+mn-ea"/>
              <a:ea typeface="+mn-ea"/>
            </a:endParaRPr>
          </a:p>
        </p:txBody>
      </p:sp>
      <p:grpSp>
        <p:nvGrpSpPr>
          <p:cNvPr id="14340" name="그룹 4"/>
          <p:cNvGrpSpPr>
            <a:grpSpLocks/>
          </p:cNvGrpSpPr>
          <p:nvPr/>
        </p:nvGrpSpPr>
        <p:grpSpPr bwMode="auto">
          <a:xfrm>
            <a:off x="3508995" y="1268762"/>
            <a:ext cx="2143125" cy="1296987"/>
            <a:chOff x="1133475" y="2924944"/>
            <a:chExt cx="2142381" cy="129614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33475" y="2924944"/>
              <a:ext cx="2142381" cy="1296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346" name="직사각형 2"/>
            <p:cNvSpPr>
              <a:spLocks noChangeArrowheads="1"/>
            </p:cNvSpPr>
            <p:nvPr/>
          </p:nvSpPr>
          <p:spPr bwMode="auto">
            <a:xfrm>
              <a:off x="1353916" y="3342183"/>
              <a:ext cx="17059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chemeClr val="bg1"/>
                  </a:solidFill>
                </a:rPr>
                <a:t>Calibration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41" name="그룹 7"/>
          <p:cNvGrpSpPr>
            <a:grpSpLocks/>
          </p:cNvGrpSpPr>
          <p:nvPr/>
        </p:nvGrpSpPr>
        <p:grpSpPr bwMode="auto">
          <a:xfrm>
            <a:off x="6821363" y="1268762"/>
            <a:ext cx="2143125" cy="1296987"/>
            <a:chOff x="1133475" y="2924944"/>
            <a:chExt cx="2142381" cy="129614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133475" y="2924944"/>
              <a:ext cx="2142381" cy="1296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344" name="직사각형 9"/>
            <p:cNvSpPr>
              <a:spLocks noChangeArrowheads="1"/>
            </p:cNvSpPr>
            <p:nvPr/>
          </p:nvSpPr>
          <p:spPr bwMode="auto">
            <a:xfrm>
              <a:off x="1491166" y="3157517"/>
              <a:ext cx="15865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Predictive </a:t>
              </a:r>
            </a:p>
            <a:p>
              <a:pPr eaLnBrk="1" hangingPunct="1"/>
              <a:r>
                <a:rPr lang="en-US" altLang="ko-KR" b="1">
                  <a:solidFill>
                    <a:schemeClr val="bg1"/>
                  </a:solidFill>
                </a:rPr>
                <a:t>Validation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6011962" y="1686274"/>
            <a:ext cx="576262" cy="4619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4"/>
          <p:cNvGrpSpPr>
            <a:grpSpLocks/>
          </p:cNvGrpSpPr>
          <p:nvPr/>
        </p:nvGrpSpPr>
        <p:grpSpPr bwMode="auto">
          <a:xfrm>
            <a:off x="251520" y="1268760"/>
            <a:ext cx="2143125" cy="1296987"/>
            <a:chOff x="1133475" y="2924944"/>
            <a:chExt cx="2142381" cy="129614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133475" y="2924944"/>
              <a:ext cx="2142381" cy="1296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2"/>
            <p:cNvSpPr>
              <a:spLocks noChangeArrowheads="1"/>
            </p:cNvSpPr>
            <p:nvPr/>
          </p:nvSpPr>
          <p:spPr bwMode="auto">
            <a:xfrm>
              <a:off x="1353916" y="3342183"/>
              <a:ext cx="1738975" cy="46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b="1" dirty="0" smtClean="0">
                  <a:solidFill>
                    <a:schemeClr val="bg1"/>
                  </a:solidFill>
                </a:rPr>
                <a:t>Experiment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오른쪽 화살표 13"/>
          <p:cNvSpPr/>
          <p:nvPr/>
        </p:nvSpPr>
        <p:spPr>
          <a:xfrm>
            <a:off x="2699594" y="1686274"/>
            <a:ext cx="576262" cy="4619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smtClean="0"/>
              <a:t>교정 및 예측적 검증 과정</a:t>
            </a:r>
            <a:endParaRPr kumimoji="0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" y="2060848"/>
            <a:ext cx="4100695" cy="307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직사각형 2"/>
              <p:cNvSpPr>
                <a:spLocks noChangeArrowheads="1"/>
              </p:cNvSpPr>
              <p:nvPr/>
            </p:nvSpPr>
            <p:spPr bwMode="auto">
              <a:xfrm>
                <a:off x="3946922" y="980728"/>
                <a:ext cx="5089574" cy="52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Arial" charset="0"/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v"/>
                </a:pPr>
                <a:r>
                  <a:rPr lang="en-US" altLang="ko-KR" sz="2200" b="1" dirty="0" smtClean="0">
                    <a:latin typeface="+mn-ea"/>
                    <a:ea typeface="+mn-ea"/>
                  </a:rPr>
                  <a:t>Markov Chain Monte Carlo </a:t>
                </a:r>
                <a:r>
                  <a:rPr lang="ko-KR" altLang="en-US" sz="2200" b="1" dirty="0" smtClean="0">
                    <a:latin typeface="+mn-ea"/>
                    <a:ea typeface="+mn-ea"/>
                  </a:rPr>
                  <a:t>기법</a:t>
                </a:r>
                <a:endParaRPr lang="en-US" altLang="ko-KR" sz="2200" b="1" dirty="0" smtClean="0"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Char char="-"/>
                </a:pPr>
                <a:r>
                  <a:rPr lang="ko-KR" altLang="en-US" sz="2000" dirty="0" err="1" smtClean="0">
                    <a:latin typeface="+mn-ea"/>
                    <a:ea typeface="+mn-ea"/>
                  </a:rPr>
                  <a:t>파라메터에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대한 실측 데이터가 주어졌을 때 샘플링 방법을 통해 </a:t>
                </a:r>
                <a:r>
                  <a:rPr lang="ko-KR" altLang="en-US" sz="2000" dirty="0" err="1" smtClean="0">
                    <a:solidFill>
                      <a:srgbClr val="FF0000"/>
                    </a:solidFill>
                    <a:latin typeface="+mn-ea"/>
                    <a:ea typeface="+mn-ea"/>
                  </a:rPr>
                  <a:t>파라메터의</a:t>
                </a:r>
                <a:r>
                  <a:rPr lang="ko-KR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불확실성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을 </a:t>
                </a:r>
                <a:r>
                  <a:rPr lang="ko-KR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확률적으로 추정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하는 방법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Tx/>
                  <a:buChar char="-"/>
                </a:pPr>
                <a:r>
                  <a:rPr lang="ko-KR" altLang="en-US" sz="2000" dirty="0" smtClean="0">
                    <a:latin typeface="+mn-ea"/>
                    <a:ea typeface="+mn-ea"/>
                  </a:rPr>
                  <a:t>이전 </a:t>
                </a:r>
                <a:r>
                  <a:rPr lang="ko-KR" altLang="en-US" sz="2000" dirty="0">
                    <a:latin typeface="+mn-ea"/>
                    <a:ea typeface="+mn-ea"/>
                  </a:rPr>
                  <a:t>값이 다음 값에 영향을 미치는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Markov Chain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샘플링 방법을 이용하여 반복에 의해 설정된 초기값의 영향이 사라지고 실측 데이터에 기반해 불확실성이 반영된 샘플만이 축적되는데 이를 위해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/>
                            <a:ea typeface="+mn-ea"/>
                          </a:rPr>
                          <m:t>4</m:t>
                        </m:r>
                      </m:sup>
                    </m:sSup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회 이상의 반복 계산이 필요</a:t>
                </a:r>
                <a:endParaRPr lang="en-US" altLang="ko-KR" sz="2000" dirty="0" smtClean="0">
                  <a:latin typeface="+mn-ea"/>
                  <a:ea typeface="+mn-ea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ko-KR" sz="2000" dirty="0" smtClean="0">
                    <a:latin typeface="+mn-ea"/>
                    <a:ea typeface="+mn-ea"/>
                  </a:rPr>
                  <a:t>- 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추정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err="1" smtClean="0">
                    <a:latin typeface="+mn-ea"/>
                    <a:ea typeface="+mn-ea"/>
                  </a:rPr>
                  <a:t>파라메터가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많으면 성능 저하의 단점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339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46922" y="980728"/>
                <a:ext cx="5089574" cy="5216813"/>
              </a:xfrm>
              <a:prstGeom prst="rect">
                <a:avLst/>
              </a:prstGeom>
              <a:blipFill rotWithShape="1">
                <a:blip r:embed="rId4"/>
                <a:stretch>
                  <a:fillRect l="-1677" r="-1317" b="-2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_x352965000" descr="EMB00001ed430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352964280" descr="EMB00001ed430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7"/>
          <p:cNvSpPr>
            <a:spLocks noChangeArrowheads="1"/>
          </p:cNvSpPr>
          <p:nvPr/>
        </p:nvSpPr>
        <p:spPr bwMode="auto">
          <a:xfrm>
            <a:off x="152859" y="5194481"/>
            <a:ext cx="391142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700" dirty="0" smtClean="0">
                <a:latin typeface="+mn-ea"/>
                <a:ea typeface="+mn-ea"/>
              </a:rPr>
              <a:t>10.67m/1clip </a:t>
            </a:r>
            <a:r>
              <a:rPr lang="ko-KR" altLang="en-US" sz="1700" dirty="0" smtClean="0">
                <a:latin typeface="+mn-ea"/>
                <a:ea typeface="+mn-ea"/>
              </a:rPr>
              <a:t>데이터의 </a:t>
            </a:r>
            <a:r>
              <a:rPr lang="en-US" altLang="ko-KR" sz="1700" dirty="0" smtClean="0">
                <a:latin typeface="+mn-ea"/>
                <a:ea typeface="+mn-ea"/>
              </a:rPr>
              <a:t>MCMC </a:t>
            </a:r>
            <a:r>
              <a:rPr lang="ko-KR" altLang="en-US" sz="1700" dirty="0" smtClean="0">
                <a:latin typeface="+mn-ea"/>
                <a:ea typeface="+mn-ea"/>
              </a:rPr>
              <a:t>샘플링</a:t>
            </a:r>
            <a:endParaRPr lang="ko-KR" altLang="en-US" sz="1700" dirty="0">
              <a:latin typeface="+mn-ea"/>
              <a:ea typeface="+mn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smtClean="0"/>
              <a:t>교정 및 예측적 검증 과정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56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2232248" cy="990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ko-KR" dirty="0" smtClean="0"/>
              <a:t>Contents</a:t>
            </a: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2555776" y="1485478"/>
            <a:ext cx="6552728" cy="48958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FFFFFF"/>
                </a:solidFill>
                <a:latin typeface="Times New Roman" pitchFamily="18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600" dirty="0" smtClean="0">
                <a:solidFill>
                  <a:schemeClr val="tx1"/>
                </a:solidFill>
                <a:latin typeface="+mn-ea"/>
                <a:ea typeface="+mn-ea"/>
              </a:rPr>
              <a:t>Research Background</a:t>
            </a:r>
            <a:endParaRPr lang="en-US" altLang="ko-KR" sz="2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600" dirty="0" smtClean="0">
                <a:solidFill>
                  <a:schemeClr val="tx1"/>
                </a:solidFill>
                <a:latin typeface="+mn-ea"/>
                <a:ea typeface="+mn-ea"/>
              </a:rPr>
              <a:t>Introduction of Paper Helicopter</a:t>
            </a:r>
            <a:endParaRPr lang="en-US" altLang="ko-KR" sz="2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600" dirty="0" smtClean="0">
                <a:solidFill>
                  <a:schemeClr val="tx1"/>
                </a:solidFill>
                <a:latin typeface="+mn-ea"/>
                <a:ea typeface="+mn-ea"/>
              </a:rPr>
              <a:t>Research progress and analysis</a:t>
            </a:r>
            <a:endParaRPr lang="en-US" altLang="ko-KR" sz="2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200" dirty="0" smtClean="0">
                <a:solidFill>
                  <a:schemeClr val="tx1"/>
                </a:solidFill>
                <a:latin typeface="+mn-ea"/>
                <a:ea typeface="+mn-ea"/>
              </a:rPr>
              <a:t>  3.1 </a:t>
            </a:r>
            <a:r>
              <a:rPr lang="en-US" altLang="ko-KR" sz="2200" dirty="0" smtClean="0">
                <a:latin typeface="+mn-ea"/>
                <a:ea typeface="+mn-ea"/>
              </a:rPr>
              <a:t>How to Test</a:t>
            </a:r>
            <a:endParaRPr lang="en-US" altLang="ko-KR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200" dirty="0" smtClean="0">
                <a:solidFill>
                  <a:schemeClr val="tx1"/>
                </a:solidFill>
                <a:latin typeface="+mn-ea"/>
                <a:ea typeface="+mn-ea"/>
              </a:rPr>
              <a:t>  3.2 </a:t>
            </a:r>
            <a:r>
              <a:rPr lang="en-US" altLang="ko-KR" sz="2200" dirty="0" smtClean="0">
                <a:latin typeface="+mn-ea"/>
                <a:ea typeface="+mn-ea"/>
              </a:rPr>
              <a:t>One-way ANOVA</a:t>
            </a:r>
            <a:endParaRPr lang="en-US" altLang="ko-KR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200" dirty="0" smtClean="0">
                <a:solidFill>
                  <a:schemeClr val="tx1"/>
                </a:solidFill>
                <a:latin typeface="+mn-ea"/>
                <a:ea typeface="+mn-ea"/>
              </a:rPr>
              <a:t>  3.3 </a:t>
            </a:r>
            <a:r>
              <a:rPr lang="en-US" altLang="ko-KR" sz="2200" dirty="0" smtClean="0">
                <a:latin typeface="+mn-ea"/>
                <a:ea typeface="+mn-ea"/>
              </a:rPr>
              <a:t>Calibration and Predictive Validation</a:t>
            </a:r>
            <a:endParaRPr lang="en-US" altLang="ko-KR" sz="22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60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  <a:r>
              <a:rPr lang="en-US" altLang="ko-KR" sz="2600" dirty="0" smtClean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기존 연구결과와의 비교</a:t>
            </a:r>
            <a:endParaRPr lang="en-US" altLang="ko-KR" sz="2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600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lang="en-US" altLang="ko-KR" sz="2600" dirty="0" smtClean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2600" dirty="0" smtClean="0">
                <a:solidFill>
                  <a:schemeClr val="tx1"/>
                </a:solidFill>
                <a:latin typeface="+mn-ea"/>
                <a:ea typeface="+mn-ea"/>
              </a:rPr>
              <a:t>결론</a:t>
            </a:r>
            <a:endParaRPr lang="ko-KR" altLang="en-US" sz="2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827312"/>
            <a:ext cx="2555776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교정 및 예측적 검증 과정</a:t>
            </a:r>
            <a:endParaRPr lang="ko-KR" altLang="en-US" dirty="0"/>
          </a:p>
        </p:txBody>
      </p:sp>
      <p:grpSp>
        <p:nvGrpSpPr>
          <p:cNvPr id="15363" name="그룹 4"/>
          <p:cNvGrpSpPr>
            <a:grpSpLocks/>
          </p:cNvGrpSpPr>
          <p:nvPr/>
        </p:nvGrpSpPr>
        <p:grpSpPr bwMode="auto">
          <a:xfrm>
            <a:off x="480318" y="1485945"/>
            <a:ext cx="2143125" cy="1093476"/>
            <a:chOff x="1133475" y="2924944"/>
            <a:chExt cx="2142381" cy="129614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33475" y="2924944"/>
              <a:ext cx="2142381" cy="1296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380" name="직사각형 2"/>
            <p:cNvSpPr>
              <a:spLocks noChangeArrowheads="1"/>
            </p:cNvSpPr>
            <p:nvPr/>
          </p:nvSpPr>
          <p:spPr bwMode="auto">
            <a:xfrm>
              <a:off x="1353916" y="3266361"/>
              <a:ext cx="17059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chemeClr val="bg1"/>
                  </a:solidFill>
                </a:rPr>
                <a:t>Calibration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64" name="그룹 7"/>
          <p:cNvGrpSpPr>
            <a:grpSpLocks/>
          </p:cNvGrpSpPr>
          <p:nvPr/>
        </p:nvGrpSpPr>
        <p:grpSpPr bwMode="auto">
          <a:xfrm>
            <a:off x="467544" y="2998113"/>
            <a:ext cx="2141538" cy="1296144"/>
            <a:chOff x="1133475" y="2924944"/>
            <a:chExt cx="2142381" cy="1296144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133475" y="2924944"/>
              <a:ext cx="2142381" cy="1296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378" name="직사각형 9"/>
            <p:cNvSpPr>
              <a:spLocks noChangeArrowheads="1"/>
            </p:cNvSpPr>
            <p:nvPr/>
          </p:nvSpPr>
          <p:spPr bwMode="auto">
            <a:xfrm>
              <a:off x="1469620" y="3157517"/>
              <a:ext cx="15865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b="1" dirty="0">
                  <a:solidFill>
                    <a:schemeClr val="bg1"/>
                  </a:solidFill>
                </a:rPr>
                <a:t>Predictive </a:t>
              </a:r>
            </a:p>
            <a:p>
              <a:pPr eaLnBrk="1" hangingPunct="1"/>
              <a:r>
                <a:rPr lang="en-US" altLang="ko-KR" b="1" dirty="0">
                  <a:solidFill>
                    <a:schemeClr val="bg1"/>
                  </a:solidFill>
                </a:rPr>
                <a:t>Validation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아래쪽 화살표 14"/>
          <p:cNvSpPr/>
          <p:nvPr/>
        </p:nvSpPr>
        <p:spPr>
          <a:xfrm>
            <a:off x="1342369" y="2609722"/>
            <a:ext cx="431800" cy="36858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2"/>
          <p:cNvSpPr>
            <a:spLocks noChangeArrowheads="1"/>
          </p:cNvSpPr>
          <p:nvPr/>
        </p:nvSpPr>
        <p:spPr bwMode="auto">
          <a:xfrm>
            <a:off x="3048081" y="1551653"/>
            <a:ext cx="201612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charset="0"/>
              <a:buNone/>
            </a:pPr>
            <a:r>
              <a:rPr lang="ko-KR" altLang="en-US" sz="2000" dirty="0">
                <a:latin typeface="+mn-ea"/>
                <a:ea typeface="+mn-ea"/>
              </a:rPr>
              <a:t>기준 조건에서 </a:t>
            </a:r>
            <a:endParaRPr lang="en-US" altLang="ko-KR" sz="2000" dirty="0" smtClean="0"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 typeface="Arial" charset="0"/>
              <a:buNone/>
            </a:pPr>
            <a:r>
              <a:rPr lang="en-US" altLang="ko-KR" sz="2000" dirty="0" smtClean="0">
                <a:latin typeface="+mn-ea"/>
                <a:ea typeface="+mn-ea"/>
              </a:rPr>
              <a:t>21</a:t>
            </a:r>
            <a:r>
              <a:rPr lang="ko-KR" altLang="en-US" sz="2000" dirty="0" smtClean="0">
                <a:latin typeface="+mn-ea"/>
                <a:ea typeface="+mn-ea"/>
              </a:rPr>
              <a:t>개의 </a:t>
            </a:r>
            <a:r>
              <a:rPr lang="ko-KR" altLang="en-US" sz="2000" dirty="0">
                <a:latin typeface="+mn-ea"/>
                <a:ea typeface="+mn-ea"/>
              </a:rPr>
              <a:t>낙하시간 데이터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45" name="직사각형 2"/>
          <p:cNvSpPr>
            <a:spLocks noChangeArrowheads="1"/>
          </p:cNvSpPr>
          <p:nvPr/>
        </p:nvSpPr>
        <p:spPr bwMode="auto">
          <a:xfrm>
            <a:off x="5076056" y="1373652"/>
            <a:ext cx="1320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charset="0"/>
              <a:buNone/>
            </a:pPr>
            <a:r>
              <a:rPr lang="en-US" altLang="ko-KR" dirty="0" smtClean="0">
                <a:latin typeface="+mn-ea"/>
                <a:ea typeface="+mn-ea"/>
              </a:rPr>
              <a:t>(MCMC) </a:t>
            </a:r>
            <a:endParaRPr lang="en-US" altLang="ko-KR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2"/>
              <p:cNvSpPr>
                <a:spLocks noChangeArrowheads="1"/>
              </p:cNvSpPr>
              <p:nvPr/>
            </p:nvSpPr>
            <p:spPr bwMode="auto">
              <a:xfrm>
                <a:off x="6372200" y="1981654"/>
                <a:ext cx="268498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Arial" charset="0"/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altLang="ko-KR" sz="20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개의 </a:t>
                </a:r>
                <a:r>
                  <a:rPr lang="ko-KR" altLang="en-US" sz="2000" dirty="0">
                    <a:latin typeface="+mn-ea"/>
                    <a:ea typeface="+mn-ea"/>
                  </a:rPr>
                  <a:t>항력계수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추출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6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2200" y="1981654"/>
                <a:ext cx="2684983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r="-1134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2"/>
              <p:cNvSpPr>
                <a:spLocks noChangeArrowheads="1"/>
              </p:cNvSpPr>
              <p:nvPr/>
            </p:nvSpPr>
            <p:spPr bwMode="auto">
              <a:xfrm>
                <a:off x="6804248" y="1517668"/>
                <a:ext cx="1800200" cy="400110"/>
              </a:xfrm>
              <a:prstGeom prst="rect">
                <a:avLst/>
              </a:prstGeom>
              <a:ln/>
              <a:ex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Arial" charset="0"/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altLang="ko-KR" sz="20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b="0" dirty="0" smtClean="0">
                    <a:latin typeface="+mn-ea"/>
                    <a:ea typeface="+mn-ea"/>
                  </a:rPr>
                  <a:t>개의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  <a:ea typeface="+mn-ea"/>
                      </a:rPr>
                      <m:t>(</m:t>
                    </m:r>
                    <m:r>
                      <a:rPr lang="ko-KR" altLang="en-US" sz="2000" b="0" i="1" smtClean="0">
                        <a:latin typeface="Cambria Math"/>
                        <a:ea typeface="+mn-ea"/>
                      </a:rPr>
                      <m:t>𝜇</m:t>
                    </m:r>
                    <m:r>
                      <a:rPr lang="en-US" altLang="ko-KR" sz="2000" b="0" i="1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ko-KR" altLang="en-US" sz="2000" b="0" i="1" smtClean="0">
                        <a:latin typeface="Cambria Math"/>
                        <a:ea typeface="+mn-ea"/>
                      </a:rPr>
                      <m:t>𝜎</m:t>
                    </m:r>
                    <m:r>
                      <a:rPr lang="en-US" altLang="ko-KR" sz="2000" b="0" i="1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8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1517668"/>
                <a:ext cx="180020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/>
              <a:ex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오른쪽 화살표 48"/>
          <p:cNvSpPr/>
          <p:nvPr/>
        </p:nvSpPr>
        <p:spPr>
          <a:xfrm>
            <a:off x="5433765" y="1760932"/>
            <a:ext cx="794419" cy="461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2"/>
              <p:cNvSpPr>
                <a:spLocks noChangeArrowheads="1"/>
              </p:cNvSpPr>
              <p:nvPr/>
            </p:nvSpPr>
            <p:spPr bwMode="auto">
              <a:xfrm>
                <a:off x="3059931" y="3388068"/>
                <a:ext cx="216014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Arial" charset="0"/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altLang="ko-KR" sz="20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개의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항력계수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0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931" y="3388068"/>
                <a:ext cx="2160141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692" r="-847" b="-276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19"/>
          <p:cNvSpPr>
            <a:spLocks noChangeArrowheads="1"/>
          </p:cNvSpPr>
          <p:nvPr/>
        </p:nvSpPr>
        <p:spPr bwMode="auto">
          <a:xfrm>
            <a:off x="5076056" y="2926105"/>
            <a:ext cx="146475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해석모델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2"/>
              <p:cNvSpPr>
                <a:spLocks noChangeArrowheads="1"/>
              </p:cNvSpPr>
              <p:nvPr/>
            </p:nvSpPr>
            <p:spPr bwMode="auto">
              <a:xfrm>
                <a:off x="6620860" y="3164493"/>
                <a:ext cx="2199612" cy="1044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Font typeface="Arial" charset="0"/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100000"/>
                  <a:buFont typeface="Arial" charset="0"/>
                  <a:buChar char="•"/>
                  <a:defRPr sz="1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 typeface="Arial" charset="0"/>
                  <a:buNone/>
                </a:pPr>
                <a:r>
                  <a:rPr lang="ko-KR" altLang="en-US" sz="2000" dirty="0" smtClean="0">
                    <a:latin typeface="+mn-ea"/>
                    <a:ea typeface="+mn-ea"/>
                  </a:rPr>
                  <a:t>다른 조건에서 </a:t>
                </a:r>
                <a:endParaRPr lang="en-US" altLang="ko-KR" sz="2000" dirty="0" smtClean="0">
                  <a:latin typeface="+mn-ea"/>
                  <a:ea typeface="+mn-ea"/>
                </a:endParaRP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altLang="ko-KR" sz="2000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개의 낙하시간 예측</a:t>
                </a:r>
                <a:endParaRPr lang="en-US" altLang="ko-KR" sz="20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2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0860" y="3164493"/>
                <a:ext cx="2199612" cy="1044068"/>
              </a:xfrm>
              <a:prstGeom prst="rect">
                <a:avLst/>
              </a:prstGeom>
              <a:blipFill rotWithShape="1">
                <a:blip r:embed="rId6"/>
                <a:stretch>
                  <a:fillRect t="-2924" r="-1108" b="-7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직사각형 2"/>
          <p:cNvSpPr>
            <a:spLocks noChangeArrowheads="1"/>
          </p:cNvSpPr>
          <p:nvPr/>
        </p:nvSpPr>
        <p:spPr bwMode="auto">
          <a:xfrm>
            <a:off x="2634171" y="4653136"/>
            <a:ext cx="63936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ko-KR" altLang="en-US" sz="2200" dirty="0" smtClean="0">
                <a:latin typeface="+mn-ea"/>
                <a:ea typeface="+mn-ea"/>
              </a:rPr>
              <a:t>예측된 낙하시간 분포와 </a:t>
            </a:r>
            <a:r>
              <a:rPr lang="en-US" altLang="ko-KR" sz="2200" dirty="0" smtClean="0">
                <a:latin typeface="+mn-ea"/>
                <a:ea typeface="+mn-ea"/>
              </a:rPr>
              <a:t>21</a:t>
            </a:r>
            <a:r>
              <a:rPr lang="ko-KR" altLang="en-US" sz="2200" dirty="0" smtClean="0">
                <a:latin typeface="+mn-ea"/>
                <a:ea typeface="+mn-ea"/>
              </a:rPr>
              <a:t>개의 </a:t>
            </a:r>
            <a:r>
              <a:rPr lang="ko-KR" altLang="en-US" sz="2200" dirty="0">
                <a:latin typeface="+mn-ea"/>
                <a:ea typeface="+mn-ea"/>
              </a:rPr>
              <a:t>낙하시간 </a:t>
            </a:r>
            <a:r>
              <a:rPr lang="ko-KR" altLang="en-US" sz="2200" dirty="0" smtClean="0">
                <a:latin typeface="+mn-ea"/>
                <a:ea typeface="+mn-ea"/>
              </a:rPr>
              <a:t>데이터 비교</a:t>
            </a:r>
          </a:p>
        </p:txBody>
      </p:sp>
      <p:sp>
        <p:nvSpPr>
          <p:cNvPr id="54" name="오른쪽 화살표 53"/>
          <p:cNvSpPr/>
          <p:nvPr/>
        </p:nvSpPr>
        <p:spPr>
          <a:xfrm>
            <a:off x="5436096" y="3358683"/>
            <a:ext cx="794419" cy="461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_x352965000" descr="EMB00001ed430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_x352964280" descr="EMB00001ed4304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23121" y="2780928"/>
            <a:ext cx="606935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그림 4" descr="S0_1067_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" y="2132857"/>
            <a:ext cx="434681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직사각형 2"/>
          <p:cNvSpPr>
            <a:spLocks noChangeArrowheads="1"/>
          </p:cNvSpPr>
          <p:nvPr/>
        </p:nvSpPr>
        <p:spPr bwMode="auto">
          <a:xfrm>
            <a:off x="539552" y="5301208"/>
            <a:ext cx="352839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itchFamily="18" charset="0"/>
              </a:rPr>
              <a:t>Predictive Validation area metric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dirty="0">
                <a:latin typeface="Times New Roman" pitchFamily="18" charset="0"/>
              </a:rPr>
              <a:t>for 10.67m / 1clip condition</a:t>
            </a:r>
            <a:endParaRPr lang="ko-KR" altLang="ko-KR" sz="1800" b="1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39952" y="2204864"/>
                <a:ext cx="4968552" cy="330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>
                    <a:latin typeface="+mn-ea"/>
                    <a:ea typeface="+mn-ea"/>
                  </a:rPr>
                  <a:t>- 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예측된 낙하시간</a:t>
                </a:r>
                <a:endParaRPr lang="en-US" altLang="ko-KR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+mn-ea"/>
                    <a:ea typeface="+mn-ea"/>
                  </a:rPr>
                  <a:t> </a:t>
                </a:r>
                <a:r>
                  <a:rPr lang="en-US" altLang="ko-KR" sz="1800" dirty="0" smtClean="0">
                    <a:latin typeface="+mn-ea"/>
                    <a:ea typeface="+mn-ea"/>
                  </a:rPr>
                  <a:t>  </a:t>
                </a:r>
                <a:r>
                  <a:rPr lang="en-US" altLang="ko-KR" sz="1800" dirty="0" smtClean="0">
                    <a:latin typeface="+mn-ea"/>
                  </a:rPr>
                  <a:t>Cumulative </a:t>
                </a:r>
                <a:r>
                  <a:rPr lang="en-US" altLang="ko-KR" sz="1800" dirty="0" smtClean="0">
                    <a:latin typeface="+mn-ea"/>
                    <a:ea typeface="+mn-ea"/>
                  </a:rPr>
                  <a:t>Distribution Function(CDF)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>
                    <a:latin typeface="+mn-ea"/>
                    <a:ea typeface="+mn-ea"/>
                  </a:rPr>
                  <a:t>- 21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개 데이터의 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실험 </a:t>
                </a:r>
                <a:r>
                  <a:rPr lang="ko-KR" altLang="en-US" sz="2000" b="1" dirty="0">
                    <a:latin typeface="+mn-ea"/>
                    <a:ea typeface="+mn-ea"/>
                  </a:rPr>
                  <a:t>낙하시간</a:t>
                </a:r>
                <a:endParaRPr lang="en-US" altLang="ko-KR" sz="2000" b="1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 smtClean="0">
                    <a:latin typeface="+mn-ea"/>
                  </a:rPr>
                  <a:t>   Empirical </a:t>
                </a:r>
                <a:r>
                  <a:rPr lang="en-US" altLang="ko-KR" sz="1800" dirty="0" smtClean="0">
                    <a:latin typeface="+mn-ea"/>
                    <a:ea typeface="+mn-ea"/>
                  </a:rPr>
                  <a:t>Distribution Function(EDF)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 smtClean="0">
                    <a:latin typeface="+mn-ea"/>
                    <a:ea typeface="+mn-ea"/>
                  </a:rPr>
                  <a:t>- 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CDF(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/>
                        <a:ea typeface="+mn-ea"/>
                      </a:rPr>
                      <m:t>𝑭</m:t>
                    </m:r>
                  </m:oMath>
                </a14:m>
                <a:r>
                  <a:rPr lang="en-US" altLang="ko-KR" sz="2000" b="1" dirty="0" smtClean="0">
                    <a:latin typeface="+mn-ea"/>
                    <a:ea typeface="+mn-ea"/>
                  </a:rPr>
                  <a:t>)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와 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EDF(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ko-KR" sz="2000" b="1" dirty="0" smtClean="0">
                    <a:latin typeface="+mn-ea"/>
                    <a:ea typeface="+mn-ea"/>
                  </a:rPr>
                  <a:t>)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사이 초록색 면적</a:t>
                </a:r>
                <a:endParaRPr lang="en-US" altLang="ko-KR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trlPr>
                            <a:rPr lang="en-US" altLang="ko-KR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204864"/>
                <a:ext cx="4968552" cy="3304494"/>
              </a:xfrm>
              <a:prstGeom prst="rect">
                <a:avLst/>
              </a:prstGeom>
              <a:blipFill rotWithShape="1">
                <a:blip r:embed="rId4"/>
                <a:stretch>
                  <a:fillRect l="-1227" r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2"/>
          <p:cNvSpPr>
            <a:spLocks noChangeArrowheads="1"/>
          </p:cNvSpPr>
          <p:nvPr/>
        </p:nvSpPr>
        <p:spPr bwMode="auto">
          <a:xfrm>
            <a:off x="467544" y="1124744"/>
            <a:ext cx="82089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ko-KR" altLang="en-US" sz="2200" dirty="0" smtClean="0">
                <a:latin typeface="+mn-ea"/>
                <a:ea typeface="+mn-ea"/>
              </a:rPr>
              <a:t>예측된 </a:t>
            </a:r>
            <a:r>
              <a:rPr lang="ko-KR" altLang="en-US" sz="2200" dirty="0">
                <a:latin typeface="+mn-ea"/>
                <a:ea typeface="+mn-ea"/>
              </a:rPr>
              <a:t>낙하시간분포와 </a:t>
            </a:r>
            <a:r>
              <a:rPr lang="ko-KR" altLang="en-US" sz="2200" dirty="0" smtClean="0">
                <a:latin typeface="+mn-ea"/>
                <a:ea typeface="+mn-ea"/>
              </a:rPr>
              <a:t>실험 낙하시간 데이터 일치</a:t>
            </a:r>
            <a:r>
              <a:rPr lang="ko-KR" altLang="en-US" sz="2200" dirty="0">
                <a:latin typeface="+mn-ea"/>
                <a:ea typeface="+mn-ea"/>
              </a:rPr>
              <a:t>도 </a:t>
            </a:r>
            <a:r>
              <a:rPr lang="ko-KR" altLang="en-US" sz="2200" dirty="0" smtClean="0">
                <a:latin typeface="+mn-ea"/>
                <a:ea typeface="+mn-ea"/>
              </a:rPr>
              <a:t>비교</a:t>
            </a:r>
            <a:endParaRPr lang="en-US" altLang="ko-KR" sz="2200" dirty="0" smtClean="0"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en-US" altLang="ko-KR" sz="2200" dirty="0" smtClean="0">
                <a:latin typeface="+mn-ea"/>
                <a:ea typeface="+mn-ea"/>
              </a:rPr>
              <a:t>: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두 확률분</a:t>
            </a:r>
            <a:r>
              <a:rPr lang="ko-KR" altLang="en-US" sz="2200" dirty="0">
                <a:solidFill>
                  <a:srgbClr val="FF0000"/>
                </a:solidFill>
                <a:latin typeface="+mn-ea"/>
                <a:ea typeface="+mn-ea"/>
              </a:rPr>
              <a:t>포 </a:t>
            </a:r>
            <a:r>
              <a:rPr lang="ko-KR" altLang="en-US" sz="2200" dirty="0" smtClean="0">
                <a:solidFill>
                  <a:srgbClr val="FF0000"/>
                </a:solidFill>
                <a:latin typeface="+mn-ea"/>
                <a:ea typeface="+mn-ea"/>
              </a:rPr>
              <a:t>사이의 면적 </a:t>
            </a:r>
            <a:r>
              <a:rPr lang="en-US" altLang="ko-KR" sz="2200" dirty="0" smtClean="0">
                <a:solidFill>
                  <a:srgbClr val="FF0000"/>
                </a:solidFill>
                <a:latin typeface="+mn-ea"/>
                <a:ea typeface="+mn-ea"/>
              </a:rPr>
              <a:t>(Predictive Validation area metric</a:t>
            </a:r>
            <a:r>
              <a:rPr lang="en-US" altLang="ko-KR" sz="2200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altLang="ko-KR" sz="22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8" name="_x352965000" descr="EMB00001ed430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352964280" descr="EMB00001ed430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smtClean="0"/>
              <a:t>교정 및 예측적 검증 과정</a:t>
            </a:r>
            <a:endParaRPr kumimoji="0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746625" y="4005263"/>
            <a:ext cx="1944688" cy="646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clips / 10.67m: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0.8157 (35.58)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76500" y="4005263"/>
            <a:ext cx="1951038" cy="646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clips / 6.82m: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0.0681 (2.97)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838" y="4005263"/>
            <a:ext cx="1857375" cy="646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clips / 10.67m: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0.0229 (1.00)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90788" y="893763"/>
            <a:ext cx="1978025" cy="647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clips / 6.82m: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0.0561 (2.53)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200" y="893763"/>
            <a:ext cx="1978025" cy="646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clips / 10.67m: </a:t>
            </a:r>
          </a:p>
          <a:p>
            <a:pPr algn="ctr">
              <a:defRPr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0.0221 (1.00)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250825" y="3429000"/>
            <a:ext cx="4543425" cy="460375"/>
          </a:xfrm>
        </p:spPr>
        <p:txBody>
          <a:bodyPr>
            <a:no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ko-KR" sz="2400" b="1" dirty="0" smtClean="0"/>
              <a:t>Linear  model</a:t>
            </a:r>
            <a:endParaRPr lang="ko-KR" altLang="en-US" sz="2400" b="1" dirty="0"/>
          </a:p>
        </p:txBody>
      </p:sp>
      <p:pic>
        <p:nvPicPr>
          <p:cNvPr id="19464" name="Picture 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1592263"/>
            <a:ext cx="2447925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38" y="1587500"/>
            <a:ext cx="244792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7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573213"/>
            <a:ext cx="2447925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9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4762500"/>
            <a:ext cx="2519362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9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757738"/>
            <a:ext cx="252095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778375"/>
            <a:ext cx="2447925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4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" y="4773613"/>
            <a:ext cx="2447925" cy="1835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010400" y="4006850"/>
            <a:ext cx="1944688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clips / 6.82m: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1.3632 (59.46)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4250" y="903288"/>
            <a:ext cx="1897063" cy="646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clips / 10.67m: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0.0422 (1.91)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4363" y="903288"/>
            <a:ext cx="1944687" cy="646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clips / 6.82m: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0.0227 (1.02)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74" name="Picture 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1563688"/>
            <a:ext cx="2447925" cy="18351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71462" y="376238"/>
            <a:ext cx="4012505" cy="460375"/>
          </a:xfrm>
          <a:prstGeom prst="rect">
            <a:avLst/>
          </a:prstGeom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v"/>
              <a:defRPr/>
            </a:pPr>
            <a:r>
              <a:rPr kumimoji="0" lang="en-US" altLang="ko-KR" sz="2400" b="1" dirty="0" smtClean="0"/>
              <a:t>Quadratic model</a:t>
            </a:r>
            <a:endParaRPr kumimoji="0" lang="ko-KR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4902" y="2636912"/>
            <a:ext cx="82296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기존 연구사례와 비교 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1835696" y="2492894"/>
            <a:ext cx="5688013" cy="172819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FFFFFF"/>
                </a:solidFill>
                <a:latin typeface="Times New Roman" pitchFamily="18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3573016"/>
            <a:ext cx="846043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107384"/>
              </p:ext>
            </p:extLst>
          </p:nvPr>
        </p:nvGraphicFramePr>
        <p:xfrm>
          <a:off x="395288" y="1773139"/>
          <a:ext cx="4105274" cy="224789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12470"/>
                <a:gridCol w="864268"/>
                <a:gridCol w="864268"/>
                <a:gridCol w="864268"/>
              </a:tblGrid>
              <a:tr h="3705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Conditions</a:t>
                      </a:r>
                      <a:endParaRPr lang="ko-KR" altLang="en-US" sz="1800" dirty="0"/>
                    </a:p>
                  </a:txBody>
                  <a:tcPr marL="91458" marR="91458" marT="45688" marB="456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H1</a:t>
                      </a:r>
                      <a:endParaRPr lang="ko-KR" altLang="en-US" sz="1800" dirty="0"/>
                    </a:p>
                  </a:txBody>
                  <a:tcPr marL="91458" marR="91458" marT="45688" marB="456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mtClean="0"/>
                        <a:t>H2</a:t>
                      </a:r>
                      <a:endParaRPr lang="ko-KR" altLang="en-US" sz="1800" dirty="0"/>
                    </a:p>
                  </a:txBody>
                  <a:tcPr marL="91458" marR="91458" marT="45688" marB="4568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H3</a:t>
                      </a:r>
                      <a:endParaRPr lang="ko-KR" altLang="en-US" sz="1800" dirty="0"/>
                    </a:p>
                  </a:txBody>
                  <a:tcPr marL="91458" marR="91458" marT="45688" marB="45688"/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10.67m/ 1clip</a:t>
                      </a:r>
                      <a:endParaRPr lang="ko-KR" sz="12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(for calibrations)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0.057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(1.00)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0.067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(1.00)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0.052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(1.00)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6.82m / 1clip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0.040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(0.71)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(0.84)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0.085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(1.63)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6.82m / 2clips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0.032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(0.55)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0.056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(0.83)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0.082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(1.57)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10.67m / 2clips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0.068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(1.19)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0.097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(1.44)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0.053</a:t>
                      </a:r>
                      <a:endParaRPr lang="ko-KR" sz="1200" kern="1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solidFill>
                            <a:srgbClr val="FF0000"/>
                          </a:solidFill>
                          <a:effectLst/>
                        </a:rPr>
                        <a:t>(1.01) 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/>
                </a:tc>
              </a:tr>
            </a:tbl>
          </a:graphicData>
        </a:graphic>
      </p:graphicFrame>
      <p:sp>
        <p:nvSpPr>
          <p:cNvPr id="20515" name="직사각형 9"/>
          <p:cNvSpPr>
            <a:spLocks noChangeArrowheads="1"/>
          </p:cNvSpPr>
          <p:nvPr/>
        </p:nvSpPr>
        <p:spPr bwMode="auto">
          <a:xfrm>
            <a:off x="179512" y="1023119"/>
            <a:ext cx="8593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세 가지 그룹</a:t>
            </a:r>
            <a:r>
              <a:rPr lang="ko-KR" altLang="en-US" b="1" dirty="0" smtClean="0">
                <a:latin typeface="+mn-ea"/>
                <a:ea typeface="+mn-ea"/>
              </a:rPr>
              <a:t>에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  <a:ea typeface="+mn-ea"/>
              </a:rPr>
              <a:t>대한 교정 및 예측적 검증</a:t>
            </a:r>
            <a:endParaRPr lang="ko-KR" altLang="ko-KR" b="1" dirty="0">
              <a:latin typeface="+mn-ea"/>
              <a:ea typeface="+mn-ea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33753"/>
              </p:ext>
            </p:extLst>
          </p:nvPr>
        </p:nvGraphicFramePr>
        <p:xfrm>
          <a:off x="395288" y="4493221"/>
          <a:ext cx="4105274" cy="2247899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12470"/>
                <a:gridCol w="864268"/>
                <a:gridCol w="864268"/>
                <a:gridCol w="864268"/>
              </a:tblGrid>
              <a:tr h="3705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Conditions</a:t>
                      </a:r>
                      <a:endParaRPr lang="ko-KR" altLang="en-US" sz="1800" dirty="0"/>
                    </a:p>
                  </a:txBody>
                  <a:tcPr marL="91458" marR="91458" marT="45688" marB="456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H1</a:t>
                      </a:r>
                      <a:endParaRPr lang="ko-KR" altLang="en-US" sz="1800" dirty="0"/>
                    </a:p>
                  </a:txBody>
                  <a:tcPr marL="91458" marR="91458" marT="45688" marB="456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mtClean="0"/>
                        <a:t>H2</a:t>
                      </a:r>
                      <a:endParaRPr lang="ko-KR" altLang="en-US" sz="1800" dirty="0"/>
                    </a:p>
                  </a:txBody>
                  <a:tcPr marL="91458" marR="91458" marT="45688" marB="4568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H3</a:t>
                      </a:r>
                      <a:endParaRPr lang="ko-KR" altLang="en-US" sz="1800" dirty="0"/>
                    </a:p>
                  </a:txBody>
                  <a:tcPr marL="91458" marR="91458" marT="45688" marB="45688">
                    <a:solidFill>
                      <a:schemeClr val="bg1"/>
                    </a:solidFill>
                  </a:tcPr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10.67m/ 1clip</a:t>
                      </a:r>
                      <a:endParaRPr lang="ko-KR" sz="1200" kern="100" dirty="0" smtClean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(for calibrations)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0.057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(1.00)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0.069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(1.00)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0.043</a:t>
                      </a:r>
                      <a:endParaRPr lang="ko-KR" sz="1200" kern="10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(1.00) 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6.82m / 1clip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0.054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(0.95)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0.075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(1.08)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0.098</a:t>
                      </a:r>
                      <a:endParaRPr lang="ko-KR" sz="1200" kern="10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(2.27) 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effectLst/>
                        </a:rPr>
                        <a:t>6.82m / 2clips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0.832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(14.70)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0.819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(11.83)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0.781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(18.11)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</a:tr>
              <a:tr h="469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10.67m / 2clips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1.376</a:t>
                      </a:r>
                      <a:endParaRPr lang="ko-KR" sz="1200" kern="10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(24.30) </a:t>
                      </a:r>
                      <a:endParaRPr lang="ko-KR" sz="12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1.310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(18.93)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1.392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(32.29) 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94" marR="68594" marT="0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54195"/>
              </p:ext>
            </p:extLst>
          </p:nvPr>
        </p:nvGraphicFramePr>
        <p:xfrm>
          <a:off x="4716463" y="1773139"/>
          <a:ext cx="4103687" cy="177958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11885"/>
                <a:gridCol w="863934"/>
                <a:gridCol w="863934"/>
                <a:gridCol w="863934"/>
              </a:tblGrid>
              <a:tr h="3707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Conditions</a:t>
                      </a:r>
                      <a:endParaRPr lang="ko-KR" altLang="en-US" sz="1800" dirty="0"/>
                    </a:p>
                  </a:txBody>
                  <a:tcPr marL="91423" marR="91423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H1</a:t>
                      </a:r>
                      <a:endParaRPr lang="ko-KR" altLang="en-US" sz="1800" dirty="0"/>
                    </a:p>
                  </a:txBody>
                  <a:tcPr marL="91423" marR="91423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mtClean="0"/>
                        <a:t>H2</a:t>
                      </a:r>
                      <a:endParaRPr lang="ko-KR" altLang="en-US" sz="1800" dirty="0"/>
                    </a:p>
                  </a:txBody>
                  <a:tcPr marL="91423" marR="91423" marT="45714" marB="4571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H3</a:t>
                      </a:r>
                      <a:endParaRPr lang="ko-KR" altLang="en-US" sz="1800" dirty="0"/>
                    </a:p>
                  </a:txBody>
                  <a:tcPr marL="91423" marR="91423" marT="45714" marB="45714"/>
                </a:tc>
              </a:tr>
              <a:tr h="469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3.78m / 2 clips 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(for calibrations)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0.032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(1.00)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0.017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(1.00)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0.028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(1.00)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  <a:tr h="469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3.78m / 1 clip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0.091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(2.84)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0.475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(27.94)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0.091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(3.25)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  <a:tr h="469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4.39m / 2 clips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0.043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(1.34)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0.060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(3.53)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0.078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(2.79)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 anchor="ctr"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50895"/>
              </p:ext>
            </p:extLst>
          </p:nvPr>
        </p:nvGraphicFramePr>
        <p:xfrm>
          <a:off x="4716463" y="4493221"/>
          <a:ext cx="4103687" cy="1309688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511885"/>
                <a:gridCol w="863934"/>
                <a:gridCol w="863934"/>
                <a:gridCol w="863934"/>
              </a:tblGrid>
              <a:tr h="3708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/>
                        <a:t>Conditions</a:t>
                      </a:r>
                      <a:endParaRPr lang="ko-KR" altLang="en-US" sz="1800" dirty="0"/>
                    </a:p>
                  </a:txBody>
                  <a:tcPr marL="91423" marR="91423" marT="45722" marB="4572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H1</a:t>
                      </a:r>
                      <a:endParaRPr lang="ko-KR" altLang="en-US" sz="1800" dirty="0"/>
                    </a:p>
                  </a:txBody>
                  <a:tcPr marL="91423" marR="91423" marT="45722" marB="4572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mtClean="0"/>
                        <a:t>H2</a:t>
                      </a:r>
                      <a:endParaRPr lang="ko-KR" altLang="en-US" sz="1800" dirty="0"/>
                    </a:p>
                  </a:txBody>
                  <a:tcPr marL="91423" marR="91423" marT="45722" marB="4572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H3</a:t>
                      </a:r>
                      <a:endParaRPr lang="ko-KR" altLang="en-US" sz="1800" dirty="0"/>
                    </a:p>
                  </a:txBody>
                  <a:tcPr marL="91423" marR="91423" marT="45722" marB="45722"/>
                </a:tc>
              </a:tr>
              <a:tr h="469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3.78m / 2 clips 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(for calibrations)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0.032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(1.00)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0.018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(1.00)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0.028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(1.00)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</a:tr>
              <a:tr h="4694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3.78m / 1 clip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0.642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(20.06)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0.040</a:t>
                      </a:r>
                      <a:endParaRPr lang="ko-KR" sz="12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rgbClr val="FF0000"/>
                          </a:solidFill>
                          <a:effectLst/>
                        </a:rPr>
                        <a:t>(2.22)</a:t>
                      </a:r>
                      <a:endParaRPr lang="ko-KR" sz="1200" b="1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0.464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(16.57)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67" marR="68567" marT="0" marB="0"/>
                </a:tc>
              </a:tr>
            </a:tbl>
          </a:graphicData>
        </a:graphic>
      </p:graphicFrame>
      <p:sp>
        <p:nvSpPr>
          <p:cNvPr id="20597" name="직사각형 15"/>
          <p:cNvSpPr>
            <a:spLocks noChangeArrowheads="1"/>
          </p:cNvSpPr>
          <p:nvPr/>
        </p:nvSpPr>
        <p:spPr bwMode="auto">
          <a:xfrm>
            <a:off x="371475" y="1412776"/>
            <a:ext cx="3984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 dirty="0">
                <a:solidFill>
                  <a:schemeClr val="tx2"/>
                </a:solidFill>
                <a:latin typeface="Times New Roman" pitchFamily="18" charset="0"/>
              </a:rPr>
              <a:t>For Quadratic (In this research) </a:t>
            </a:r>
            <a:endParaRPr lang="ko-KR" altLang="ko-KR" sz="18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598" name="직사각형 16"/>
          <p:cNvSpPr>
            <a:spLocks noChangeArrowheads="1"/>
          </p:cNvSpPr>
          <p:nvPr/>
        </p:nvSpPr>
        <p:spPr bwMode="auto">
          <a:xfrm>
            <a:off x="4691063" y="1412776"/>
            <a:ext cx="412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 dirty="0">
                <a:solidFill>
                  <a:schemeClr val="tx2"/>
                </a:solidFill>
                <a:latin typeface="Times New Roman" pitchFamily="18" charset="0"/>
              </a:rPr>
              <a:t>For Quadratic </a:t>
            </a:r>
            <a:r>
              <a:rPr lang="en-US" altLang="ko-KR" sz="1800" b="1" dirty="0" smtClean="0">
                <a:solidFill>
                  <a:schemeClr val="tx2"/>
                </a:solidFill>
                <a:latin typeface="Times New Roman" pitchFamily="18" charset="0"/>
              </a:rPr>
              <a:t>(In </a:t>
            </a:r>
            <a:r>
              <a:rPr lang="en-US" altLang="ko-KR" sz="1800" b="1" dirty="0">
                <a:solidFill>
                  <a:schemeClr val="tx2"/>
                </a:solidFill>
                <a:latin typeface="Times New Roman" pitchFamily="18" charset="0"/>
              </a:rPr>
              <a:t>Park’s paper) </a:t>
            </a:r>
            <a:endParaRPr lang="ko-KR" altLang="ko-KR" sz="18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599" name="직사각형 17"/>
          <p:cNvSpPr>
            <a:spLocks noChangeArrowheads="1"/>
          </p:cNvSpPr>
          <p:nvPr/>
        </p:nvSpPr>
        <p:spPr bwMode="auto">
          <a:xfrm>
            <a:off x="371475" y="4132859"/>
            <a:ext cx="4129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 dirty="0">
                <a:solidFill>
                  <a:schemeClr val="tx2"/>
                </a:solidFill>
                <a:latin typeface="Times New Roman" pitchFamily="18" charset="0"/>
              </a:rPr>
              <a:t>For Linear (In this research) </a:t>
            </a:r>
            <a:endParaRPr lang="ko-KR" altLang="ko-KR" sz="18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600" name="직사각형 18"/>
          <p:cNvSpPr>
            <a:spLocks noChangeArrowheads="1"/>
          </p:cNvSpPr>
          <p:nvPr/>
        </p:nvSpPr>
        <p:spPr bwMode="auto">
          <a:xfrm>
            <a:off x="4691063" y="4132859"/>
            <a:ext cx="412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1">
                <a:solidFill>
                  <a:schemeClr val="tx2"/>
                </a:solidFill>
                <a:latin typeface="Times New Roman" pitchFamily="18" charset="0"/>
              </a:rPr>
              <a:t>For Linear (In Park’s paper) </a:t>
            </a:r>
            <a:endParaRPr lang="ko-KR" altLang="ko-KR" sz="1800" b="1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기존 연구사례와 비교</a:t>
            </a:r>
            <a:endParaRPr kumimoji="0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직사각형 4"/>
          <p:cNvSpPr>
            <a:spLocks noChangeArrowheads="1"/>
          </p:cNvSpPr>
          <p:nvPr/>
        </p:nvSpPr>
        <p:spPr bwMode="auto">
          <a:xfrm>
            <a:off x="4427984" y="3429000"/>
            <a:ext cx="4701898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700" b="1" dirty="0" smtClean="0">
                <a:solidFill>
                  <a:schemeClr val="tx2"/>
                </a:solidFill>
                <a:latin typeface="Times New Roman" pitchFamily="18" charset="0"/>
              </a:rPr>
              <a:t>One-way </a:t>
            </a:r>
            <a:r>
              <a:rPr lang="en-US" altLang="ko-KR" sz="1700" b="1" dirty="0">
                <a:solidFill>
                  <a:schemeClr val="tx2"/>
                </a:solidFill>
                <a:latin typeface="Times New Roman" pitchFamily="18" charset="0"/>
              </a:rPr>
              <a:t>ANOVA </a:t>
            </a:r>
            <a:r>
              <a:rPr lang="en-US" altLang="ko-KR" sz="1700" b="1" dirty="0" smtClean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ko-KR" sz="1700" b="1" dirty="0">
                <a:solidFill>
                  <a:schemeClr val="tx2"/>
                </a:solidFill>
                <a:latin typeface="Times New Roman" pitchFamily="18" charset="0"/>
              </a:rPr>
              <a:t>Student A of the Park's paper) </a:t>
            </a:r>
            <a:endParaRPr lang="ko-KR" altLang="ko-KR" sz="17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937268"/>
              </p:ext>
            </p:extLst>
          </p:nvPr>
        </p:nvGraphicFramePr>
        <p:xfrm>
          <a:off x="4572000" y="3826769"/>
          <a:ext cx="4346622" cy="148272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24437"/>
                <a:gridCol w="724437"/>
                <a:gridCol w="724437"/>
                <a:gridCol w="724437"/>
                <a:gridCol w="724437"/>
                <a:gridCol w="724437"/>
              </a:tblGrid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</a:rPr>
                        <a:t>Source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</a:rPr>
                        <a:t>DF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</a:rPr>
                        <a:t>SS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</a:rPr>
                        <a:t>MS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</a:rPr>
                        <a:t>P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</a:rPr>
                        <a:t>Factor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0.628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0.314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34.33</a:t>
                      </a:r>
                      <a:endParaRPr lang="ko-KR" sz="1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0.000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</a:rPr>
                        <a:t>Error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27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0.247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0.009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n-ea"/>
                          <a:ea typeface="+mn-ea"/>
                          <a:cs typeface="Times New Roman"/>
                        </a:rPr>
                        <a:t>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</a:rPr>
                        <a:t>Total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29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0.874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n-ea"/>
                          <a:ea typeface="+mn-ea"/>
                          <a:cs typeface="Times New Roman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21536" name="직사각형 7"/>
          <p:cNvSpPr>
            <a:spLocks noChangeArrowheads="1"/>
          </p:cNvSpPr>
          <p:nvPr/>
        </p:nvSpPr>
        <p:spPr bwMode="auto">
          <a:xfrm>
            <a:off x="4550622" y="5266632"/>
            <a:ext cx="44138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Times New Roman" pitchFamily="18" charset="0"/>
              </a:rPr>
              <a:t>S = 0.0956   R-</a:t>
            </a:r>
            <a:r>
              <a:rPr lang="en-US" altLang="ko-KR" sz="1600" dirty="0" err="1">
                <a:latin typeface="Times New Roman" pitchFamily="18" charset="0"/>
              </a:rPr>
              <a:t>Sq</a:t>
            </a:r>
            <a:r>
              <a:rPr lang="en-US" altLang="ko-KR" sz="1600" dirty="0">
                <a:latin typeface="Times New Roman" pitchFamily="18" charset="0"/>
              </a:rPr>
              <a:t> = 71.77%   R-</a:t>
            </a:r>
            <a:r>
              <a:rPr lang="en-US" altLang="ko-KR" sz="1600" dirty="0" err="1">
                <a:latin typeface="Times New Roman" pitchFamily="18" charset="0"/>
              </a:rPr>
              <a:t>Sq</a:t>
            </a:r>
            <a:r>
              <a:rPr lang="en-US" altLang="ko-KR" sz="1600" dirty="0">
                <a:latin typeface="Times New Roman" pitchFamily="18" charset="0"/>
              </a:rPr>
              <a:t>(</a:t>
            </a:r>
            <a:r>
              <a:rPr lang="en-US" altLang="ko-KR" sz="1600" dirty="0" err="1">
                <a:latin typeface="Times New Roman" pitchFamily="18" charset="0"/>
              </a:rPr>
              <a:t>adj</a:t>
            </a:r>
            <a:r>
              <a:rPr lang="en-US" altLang="ko-KR" sz="1600" dirty="0">
                <a:latin typeface="Times New Roman" pitchFamily="18" charset="0"/>
              </a:rPr>
              <a:t>) = 69.68%</a:t>
            </a:r>
            <a:endParaRPr lang="ko-KR" altLang="ko-KR" sz="1600" dirty="0">
              <a:latin typeface="Times New Roman" pitchFamily="18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기존 연구사례와 비교</a:t>
            </a:r>
            <a:endParaRPr kumimoji="0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5536" y="1196752"/>
            <a:ext cx="8352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n-ea"/>
                <a:ea typeface="+mn-ea"/>
              </a:rPr>
              <a:t>F-value</a:t>
            </a:r>
            <a:r>
              <a:rPr lang="ko-KR" altLang="ko-KR" sz="2000" dirty="0">
                <a:latin typeface="+mn-ea"/>
                <a:ea typeface="+mn-ea"/>
              </a:rPr>
              <a:t>는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  <a:ea typeface="+mn-ea"/>
              </a:rPr>
              <a:t>34.33 &gt; 1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ko-KR" sz="2000" dirty="0">
                <a:latin typeface="+mn-ea"/>
                <a:ea typeface="+mn-ea"/>
              </a:rPr>
              <a:t>이므로 제작오차가 실험에 미치는 영향력은 측정오차보다 매우 </a:t>
            </a:r>
            <a:r>
              <a:rPr lang="ko-KR" altLang="en-US" sz="2000" dirty="0">
                <a:latin typeface="+mn-ea"/>
                <a:ea typeface="+mn-ea"/>
              </a:rPr>
              <a:t>큰 </a:t>
            </a:r>
            <a:r>
              <a:rPr lang="ko-KR" altLang="en-US" sz="2000" dirty="0" smtClean="0">
                <a:latin typeface="+mn-ea"/>
                <a:ea typeface="+mn-ea"/>
              </a:rPr>
              <a:t>것을 뜻하며 세 </a:t>
            </a:r>
            <a:r>
              <a:rPr lang="ko-KR" altLang="en-US" sz="2000" dirty="0">
                <a:latin typeface="+mn-ea"/>
                <a:ea typeface="+mn-ea"/>
              </a:rPr>
              <a:t>가지 종이 헬리콥터에서 측정된 데이터를 하나의 동일 그룹의 것으</a:t>
            </a:r>
            <a:r>
              <a:rPr lang="ko-KR" altLang="ko-KR" sz="2000" dirty="0">
                <a:latin typeface="+mn-ea"/>
                <a:ea typeface="+mn-ea"/>
              </a:rPr>
              <a:t>로 가정 할 수 없</a:t>
            </a:r>
            <a:r>
              <a:rPr lang="ko-KR" altLang="en-US" sz="2000" dirty="0">
                <a:latin typeface="+mn-ea"/>
                <a:ea typeface="+mn-ea"/>
              </a:rPr>
              <a:t>음</a:t>
            </a:r>
            <a:r>
              <a:rPr lang="en-US" altLang="ko-KR" sz="2000" dirty="0" smtClean="0">
                <a:latin typeface="+mn-ea"/>
                <a:ea typeface="+mn-ea"/>
              </a:rPr>
              <a:t>.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ko-KR" sz="2000" dirty="0" smtClean="0">
                <a:latin typeface="+mn-ea"/>
                <a:ea typeface="+mn-ea"/>
              </a:rPr>
              <a:t>본 </a:t>
            </a:r>
            <a:r>
              <a:rPr lang="ko-KR" altLang="ko-KR" sz="2000" dirty="0">
                <a:latin typeface="+mn-ea"/>
                <a:ea typeface="+mn-ea"/>
              </a:rPr>
              <a:t>실험에서 제작오차를 줄이기 위한 노력</a:t>
            </a:r>
            <a:r>
              <a:rPr lang="ko-KR" altLang="en-US" sz="2000" dirty="0">
                <a:latin typeface="+mn-ea"/>
                <a:ea typeface="+mn-ea"/>
              </a:rPr>
              <a:t>에 대한 </a:t>
            </a:r>
            <a:r>
              <a:rPr lang="ko-KR" altLang="ko-KR" sz="2000" dirty="0">
                <a:latin typeface="+mn-ea"/>
                <a:ea typeface="+mn-ea"/>
              </a:rPr>
              <a:t>효과가 나타남이 증</a:t>
            </a:r>
            <a:r>
              <a:rPr lang="ko-KR" altLang="en-US" sz="2000" dirty="0">
                <a:latin typeface="+mn-ea"/>
                <a:ea typeface="+mn-ea"/>
              </a:rPr>
              <a:t>명됨</a:t>
            </a:r>
            <a:r>
              <a:rPr lang="en-US" altLang="ko-KR" sz="2000" dirty="0">
                <a:latin typeface="+mn-ea"/>
                <a:ea typeface="+mn-ea"/>
              </a:rPr>
              <a:t>.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1" name="직사각형 2"/>
          <p:cNvSpPr>
            <a:spLocks noChangeArrowheads="1"/>
          </p:cNvSpPr>
          <p:nvPr/>
        </p:nvSpPr>
        <p:spPr bwMode="auto">
          <a:xfrm>
            <a:off x="107504" y="3432660"/>
            <a:ext cx="348048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700" b="1" dirty="0" smtClean="0">
                <a:solidFill>
                  <a:schemeClr val="tx2"/>
                </a:solidFill>
                <a:latin typeface="Times New Roman" pitchFamily="18" charset="0"/>
              </a:rPr>
              <a:t>One-way </a:t>
            </a:r>
            <a:r>
              <a:rPr lang="en-US" altLang="ko-KR" sz="1700" b="1" dirty="0">
                <a:solidFill>
                  <a:schemeClr val="tx2"/>
                </a:solidFill>
                <a:latin typeface="Times New Roman" pitchFamily="18" charset="0"/>
              </a:rPr>
              <a:t>ANOVA (10.67m / 1 clip)</a:t>
            </a:r>
            <a:endParaRPr lang="ko-KR" altLang="ko-KR" sz="17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25040"/>
              </p:ext>
            </p:extLst>
          </p:nvPr>
        </p:nvGraphicFramePr>
        <p:xfrm>
          <a:off x="179512" y="3826744"/>
          <a:ext cx="4136046" cy="148272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89341"/>
                <a:gridCol w="689341"/>
                <a:gridCol w="689341"/>
                <a:gridCol w="689341"/>
                <a:gridCol w="689341"/>
                <a:gridCol w="689341"/>
              </a:tblGrid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Source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DF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MS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Factor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0.036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0.018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0.95</a:t>
                      </a:r>
                      <a:endParaRPr lang="ko-KR" sz="14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0.404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Error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0.336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0.019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70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Total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0.372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4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직사각형 7"/>
          <p:cNvSpPr>
            <a:spLocks noChangeArrowheads="1"/>
          </p:cNvSpPr>
          <p:nvPr/>
        </p:nvSpPr>
        <p:spPr bwMode="auto">
          <a:xfrm>
            <a:off x="107504" y="5258946"/>
            <a:ext cx="41285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 dirty="0">
                <a:latin typeface="Times New Roman" pitchFamily="18" charset="0"/>
              </a:rPr>
              <a:t>S = 0.1366   R-</a:t>
            </a:r>
            <a:r>
              <a:rPr lang="en-US" altLang="ko-KR" sz="1600" dirty="0" err="1">
                <a:latin typeface="Times New Roman" pitchFamily="18" charset="0"/>
              </a:rPr>
              <a:t>Sq</a:t>
            </a:r>
            <a:r>
              <a:rPr lang="en-US" altLang="ko-KR" sz="1600" dirty="0">
                <a:latin typeface="Times New Roman" pitchFamily="18" charset="0"/>
              </a:rPr>
              <a:t> = 9.57%   R-</a:t>
            </a:r>
            <a:r>
              <a:rPr lang="en-US" altLang="ko-KR" sz="1600" dirty="0" err="1">
                <a:latin typeface="Times New Roman" pitchFamily="18" charset="0"/>
              </a:rPr>
              <a:t>Sq</a:t>
            </a:r>
            <a:r>
              <a:rPr lang="en-US" altLang="ko-KR" sz="1600" dirty="0">
                <a:latin typeface="Times New Roman" pitchFamily="18" charset="0"/>
              </a:rPr>
              <a:t>(</a:t>
            </a:r>
            <a:r>
              <a:rPr lang="en-US" altLang="ko-KR" sz="1600" dirty="0" err="1">
                <a:latin typeface="Times New Roman" pitchFamily="18" charset="0"/>
              </a:rPr>
              <a:t>adj</a:t>
            </a:r>
            <a:r>
              <a:rPr lang="en-US" altLang="ko-KR" sz="1600" dirty="0">
                <a:latin typeface="Times New Roman" pitchFamily="18" charset="0"/>
              </a:rPr>
              <a:t>) = 0.00%</a:t>
            </a:r>
            <a:endParaRPr lang="ko-KR" altLang="en-US" sz="16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5" name="직사각형 9"/>
          <p:cNvSpPr>
            <a:spLocks noChangeArrowheads="1"/>
          </p:cNvSpPr>
          <p:nvPr/>
        </p:nvSpPr>
        <p:spPr bwMode="auto">
          <a:xfrm>
            <a:off x="396000" y="1310400"/>
            <a:ext cx="8593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90000"/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+mn-ea"/>
                <a:ea typeface="+mn-ea"/>
              </a:rPr>
              <a:t>종</a:t>
            </a:r>
            <a:r>
              <a:rPr lang="ko-KR" altLang="en-US" b="1" dirty="0">
                <a:latin typeface="+mn-ea"/>
                <a:ea typeface="+mn-ea"/>
              </a:rPr>
              <a:t>이 </a:t>
            </a:r>
            <a:r>
              <a:rPr lang="ko-KR" altLang="en-US" b="1" dirty="0" smtClean="0">
                <a:latin typeface="+mn-ea"/>
                <a:ea typeface="+mn-ea"/>
              </a:rPr>
              <a:t>헬리콥터의 제원과 실험 조건 차이</a:t>
            </a:r>
            <a:endParaRPr lang="ko-KR" altLang="ko-KR" b="1" dirty="0">
              <a:latin typeface="+mn-ea"/>
              <a:ea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기존 연구사례와 비교</a:t>
            </a:r>
            <a:endParaRPr kumimoji="0" lang="ko-KR" altLang="en-US" dirty="0"/>
          </a:p>
        </p:txBody>
      </p:sp>
      <p:pic>
        <p:nvPicPr>
          <p:cNvPr id="17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62" y="1338484"/>
            <a:ext cx="2808238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611599"/>
                  </p:ext>
                </p:extLst>
              </p:nvPr>
            </p:nvGraphicFramePr>
            <p:xfrm>
              <a:off x="679565" y="1873632"/>
              <a:ext cx="5163654" cy="286512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1084123"/>
                    <a:gridCol w="2016224"/>
                    <a:gridCol w="2063307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본 연구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Park’s paper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mtClean="0">
                                        <a:latin typeface="Cambria Math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mtClean="0">
                                        <a:latin typeface="Cambria Math"/>
                                      </a:rPr>
                                      <m:t>r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72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114.3 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</a:rPr>
                                  <m:t>mm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 (4.5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i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32.4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50.8 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</a:rPr>
                                  <m:t>mm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 (2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22.8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38.1 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</a:rPr>
                                  <m:t>mm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 (1.5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i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42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50.8 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</a:rPr>
                                  <m:t>mm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 (2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smtClean="0">
                                        <a:latin typeface="Cambria Math"/>
                                      </a:rPr>
                                      <m:t>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i="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30.6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/>
                                  </a:rPr>
                                  <m:t>mm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25.4 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</a:rPr>
                                  <m:t>mm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 (1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80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sz="1800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 smtClean="0"/>
                            <a:t>낙하높이</a:t>
                          </a:r>
                          <a:endParaRPr lang="ko-KR" altLang="en-US" sz="1800" i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6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.82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0.67 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3.78 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(149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4.39 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 (173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in</m:t>
                                </m:r>
                                <m:r>
                                  <a:rPr lang="en-US" altLang="ko-KR" b="0" i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i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611599"/>
                  </p:ext>
                </p:extLst>
              </p:nvPr>
            </p:nvGraphicFramePr>
            <p:xfrm>
              <a:off x="679565" y="1873632"/>
              <a:ext cx="5163654" cy="286512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1084123"/>
                    <a:gridCol w="2016224"/>
                    <a:gridCol w="2063307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본 </a:t>
                          </a:r>
                          <a:r>
                            <a:rPr lang="ko-KR" altLang="en-US" dirty="0" smtClean="0"/>
                            <a:t>연구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Park’s paper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t="-108197" r="-376404" b="-583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3776" t="-108197" r="-102417" b="-583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50147" t="-108197" b="-58360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t="-208197" r="-376404" b="-483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3776" t="-208197" r="-102417" b="-483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50147" t="-208197" b="-48360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t="-313333" r="-376404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3776" t="-313333" r="-102417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50147" t="-313333" b="-39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t="-406557" r="-376404" b="-2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3776" t="-406557" r="-102417" b="-2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50147" t="-406557" b="-28524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4"/>
                          <a:stretch>
                            <a:fillRect t="-506557" r="-376404" b="-1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3776" t="-506557" r="-102417" b="-1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50147" t="-506557" b="-185246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 smtClean="0"/>
                            <a:t>낙하높이</a:t>
                          </a:r>
                          <a:endParaRPr lang="ko-KR" altLang="en-US" sz="1800" i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4"/>
                          <a:stretch>
                            <a:fillRect l="-53776" t="-352381" r="-102417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50147" t="-352381" b="-761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58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4902" y="2636912"/>
            <a:ext cx="82296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5.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결론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1835696" y="2492894"/>
            <a:ext cx="5688013" cy="172819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FFFFFF"/>
                </a:solidFill>
                <a:latin typeface="Times New Roman" pitchFamily="18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3573016"/>
            <a:ext cx="846043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9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smtClean="0"/>
              <a:t>결론</a:t>
            </a:r>
            <a:endParaRPr kumimoji="0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196752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Quadratic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모델</a:t>
            </a:r>
            <a:r>
              <a:rPr lang="ko-KR" altLang="en-US" dirty="0">
                <a:latin typeface="+mn-ea"/>
                <a:ea typeface="+mn-ea"/>
              </a:rPr>
              <a:t>을 이용한 항력계수에 대한 교정이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무게와 낙하 높이의 변화</a:t>
            </a:r>
            <a:r>
              <a:rPr lang="ko-KR" altLang="en-US" dirty="0">
                <a:latin typeface="+mn-ea"/>
                <a:ea typeface="+mn-ea"/>
              </a:rPr>
              <a:t>에도 낙하시간 예측이 </a:t>
            </a:r>
            <a:r>
              <a:rPr lang="ko-KR" altLang="en-US" dirty="0" smtClean="0">
                <a:latin typeface="+mn-ea"/>
                <a:ea typeface="+mn-ea"/>
              </a:rPr>
              <a:t>가능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Linear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모델</a:t>
            </a:r>
            <a:r>
              <a:rPr lang="ko-KR" altLang="en-US" dirty="0">
                <a:latin typeface="+mn-ea"/>
                <a:ea typeface="+mn-ea"/>
              </a:rPr>
              <a:t>을 이용한 교정은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낙하 높이의 변화</a:t>
            </a:r>
            <a:r>
              <a:rPr lang="ko-KR" altLang="en-US" dirty="0">
                <a:latin typeface="+mn-ea"/>
                <a:ea typeface="+mn-ea"/>
              </a:rPr>
              <a:t>에만 시간 예측이 가능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+mn-ea"/>
                <a:ea typeface="+mn-ea"/>
              </a:rPr>
              <a:t>ANOVA </a:t>
            </a:r>
            <a:r>
              <a:rPr lang="ko-KR" altLang="en-US" dirty="0">
                <a:latin typeface="+mn-ea"/>
                <a:ea typeface="+mn-ea"/>
              </a:rPr>
              <a:t>분석의 결과를 통해 제작오차를 줄이는 노력에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대한 효과를 증명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ko-KR" dirty="0">
                <a:latin typeface="+mn-ea"/>
                <a:ea typeface="+mn-ea"/>
              </a:rPr>
              <a:t>최종적으로는 </a:t>
            </a:r>
            <a:r>
              <a:rPr lang="ko-KR" altLang="en-US" dirty="0">
                <a:latin typeface="+mn-ea"/>
                <a:ea typeface="+mn-ea"/>
              </a:rPr>
              <a:t>교정된 </a:t>
            </a:r>
            <a:r>
              <a:rPr lang="ko-KR" altLang="en-US" dirty="0" err="1">
                <a:latin typeface="+mn-ea"/>
                <a:ea typeface="+mn-ea"/>
              </a:rPr>
              <a:t>파라메터를</a:t>
            </a:r>
            <a:r>
              <a:rPr lang="ko-KR" altLang="en-US" dirty="0">
                <a:latin typeface="+mn-ea"/>
                <a:ea typeface="+mn-ea"/>
              </a:rPr>
              <a:t> 이용해 </a:t>
            </a:r>
            <a:r>
              <a:rPr lang="ko-KR" altLang="ko-KR" dirty="0">
                <a:latin typeface="+mn-ea"/>
                <a:ea typeface="+mn-ea"/>
              </a:rPr>
              <a:t>요구 조건에 맞는 최적설계가 될 수 있도록 </a:t>
            </a:r>
            <a:r>
              <a:rPr lang="ko-KR" altLang="en-US" dirty="0">
                <a:latin typeface="+mn-ea"/>
                <a:ea typeface="+mn-ea"/>
              </a:rPr>
              <a:t>연구를 발전시킬 계획</a:t>
            </a:r>
          </a:p>
        </p:txBody>
      </p:sp>
    </p:spTree>
    <p:extLst>
      <p:ext uri="{BB962C8B-B14F-4D97-AF65-F5344CB8AC3E}">
        <p14:creationId xmlns:p14="http://schemas.microsoft.com/office/powerpoint/2010/main" val="38012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23155" y="2780928"/>
            <a:ext cx="8569325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ko-KR" altLang="en-US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감사합니</a:t>
            </a:r>
            <a:r>
              <a:rPr lang="ko-KR" alt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다</a:t>
            </a:r>
            <a:r>
              <a:rPr lang="en-US" altLang="ko-K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.</a:t>
            </a:r>
            <a:br>
              <a:rPr lang="en-US" altLang="ko-KR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</a:br>
            <a:r>
              <a:rPr lang="ko-KR" altLang="en-US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단</a:t>
            </a:r>
            <a:r>
              <a:rPr lang="ko-KR" alt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체 </a:t>
            </a:r>
            <a:r>
              <a:rPr lang="ko-KR" altLang="en-US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사진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4902" y="2636912"/>
            <a:ext cx="82296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연구 배경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1835696" y="2492894"/>
            <a:ext cx="5688013" cy="172819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FFFFFF"/>
                </a:solidFill>
                <a:latin typeface="Times New Roman" pitchFamily="18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3568" y="3573016"/>
            <a:ext cx="846043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8160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연구 배경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95536" y="1196752"/>
            <a:ext cx="835292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ko-KR" b="1" dirty="0" smtClean="0">
                <a:latin typeface="+mn-ea"/>
                <a:ea typeface="+mn-ea"/>
              </a:rPr>
              <a:t>수학적 모델</a:t>
            </a:r>
            <a:r>
              <a:rPr lang="ko-KR" altLang="ko-KR" dirty="0" smtClean="0">
                <a:latin typeface="+mn-ea"/>
                <a:ea typeface="+mn-ea"/>
              </a:rPr>
              <a:t>은 </a:t>
            </a:r>
            <a:r>
              <a:rPr lang="ko-KR" altLang="en-US" dirty="0" smtClean="0">
                <a:latin typeface="+mn-ea"/>
                <a:ea typeface="+mn-ea"/>
              </a:rPr>
              <a:t>물리적 현상을 파악하고 실험비용을 절감하는데 활발하게 사용되지만 편의를 위한 단순화 또는 </a:t>
            </a:r>
            <a:r>
              <a:rPr lang="ko-KR" altLang="ko-KR" dirty="0" err="1" smtClean="0">
                <a:solidFill>
                  <a:srgbClr val="FF0000"/>
                </a:solidFill>
                <a:latin typeface="+mn-ea"/>
                <a:ea typeface="+mn-ea"/>
              </a:rPr>
              <a:t>파라메터</a:t>
            </a:r>
            <a:r>
              <a:rPr lang="ko-KR" altLang="ko-KR" dirty="0" err="1" smtClean="0">
                <a:latin typeface="+mn-ea"/>
                <a:ea typeface="+mn-ea"/>
              </a:rPr>
              <a:t>가</a:t>
            </a:r>
            <a:r>
              <a:rPr lang="ko-KR" altLang="ko-KR" dirty="0" smtClean="0">
                <a:latin typeface="+mn-ea"/>
                <a:ea typeface="+mn-ea"/>
              </a:rPr>
              <a:t> </a:t>
            </a:r>
            <a:r>
              <a:rPr lang="ko-KR" altLang="ko-KR" dirty="0">
                <a:latin typeface="+mn-ea"/>
                <a:ea typeface="+mn-ea"/>
              </a:rPr>
              <a:t>가지고 있는 </a:t>
            </a:r>
            <a:r>
              <a:rPr lang="ko-KR" altLang="ko-KR" dirty="0">
                <a:solidFill>
                  <a:srgbClr val="FF0000"/>
                </a:solidFill>
                <a:latin typeface="+mn-ea"/>
                <a:ea typeface="+mn-ea"/>
              </a:rPr>
              <a:t>불확실성</a:t>
            </a:r>
            <a:r>
              <a:rPr lang="ko-KR" altLang="ko-KR" dirty="0">
                <a:latin typeface="+mn-ea"/>
                <a:ea typeface="+mn-ea"/>
              </a:rPr>
              <a:t>에 </a:t>
            </a:r>
            <a:r>
              <a:rPr lang="ko-KR" altLang="ko-KR" dirty="0" smtClean="0">
                <a:latin typeface="+mn-ea"/>
                <a:ea typeface="+mn-ea"/>
              </a:rPr>
              <a:t>의해 </a:t>
            </a:r>
            <a:r>
              <a:rPr lang="ko-KR" altLang="ko-KR" dirty="0">
                <a:latin typeface="+mn-ea"/>
                <a:ea typeface="+mn-ea"/>
              </a:rPr>
              <a:t>해석모델에 의한 예측결과는 </a:t>
            </a:r>
            <a:r>
              <a:rPr lang="ko-KR" altLang="ko-KR" dirty="0">
                <a:solidFill>
                  <a:srgbClr val="FF0000"/>
                </a:solidFill>
                <a:latin typeface="+mn-ea"/>
                <a:ea typeface="+mn-ea"/>
              </a:rPr>
              <a:t>실제현상과 차이</a:t>
            </a:r>
            <a:r>
              <a:rPr lang="ko-KR" altLang="ko-KR" dirty="0">
                <a:latin typeface="+mn-ea"/>
                <a:ea typeface="+mn-ea"/>
              </a:rPr>
              <a:t>가 </a:t>
            </a:r>
            <a:r>
              <a:rPr lang="ko-KR" altLang="ko-KR" dirty="0" smtClean="0">
                <a:latin typeface="+mn-ea"/>
                <a:ea typeface="+mn-ea"/>
              </a:rPr>
              <a:t>발생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ko-KR" dirty="0" smtClean="0">
                <a:latin typeface="+mn-ea"/>
                <a:ea typeface="+mn-ea"/>
              </a:rPr>
              <a:t>본 </a:t>
            </a:r>
            <a:r>
              <a:rPr lang="ko-KR" altLang="ko-KR" dirty="0">
                <a:latin typeface="+mn-ea"/>
                <a:ea typeface="+mn-ea"/>
              </a:rPr>
              <a:t>연구에서는 이러한 문제에 대해 통계적 기법을 </a:t>
            </a:r>
            <a:r>
              <a:rPr lang="ko-KR" altLang="ko-KR" dirty="0" smtClean="0">
                <a:latin typeface="+mn-ea"/>
                <a:ea typeface="+mn-ea"/>
              </a:rPr>
              <a:t>이용하여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ko-KR" dirty="0" smtClean="0">
                <a:latin typeface="+mn-ea"/>
                <a:ea typeface="+mn-ea"/>
              </a:rPr>
              <a:t>해석모델의 </a:t>
            </a:r>
            <a:r>
              <a:rPr lang="ko-KR" altLang="ko-KR" dirty="0">
                <a:latin typeface="+mn-ea"/>
                <a:ea typeface="+mn-ea"/>
              </a:rPr>
              <a:t>불확실성을 반영한 교정 및 검증 방법을 종이 </a:t>
            </a:r>
            <a:r>
              <a:rPr lang="ko-KR" altLang="ko-KR" dirty="0" smtClean="0">
                <a:latin typeface="+mn-ea"/>
                <a:ea typeface="+mn-ea"/>
              </a:rPr>
              <a:t>헬리콥터를 </a:t>
            </a:r>
            <a:r>
              <a:rPr lang="ko-KR" altLang="ko-KR" dirty="0">
                <a:latin typeface="+mn-ea"/>
                <a:ea typeface="+mn-ea"/>
              </a:rPr>
              <a:t>통해 </a:t>
            </a:r>
            <a:r>
              <a:rPr lang="ko-KR" altLang="ko-KR" dirty="0" smtClean="0">
                <a:latin typeface="+mn-ea"/>
                <a:ea typeface="+mn-ea"/>
              </a:rPr>
              <a:t>제시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5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64902" y="2636912"/>
            <a:ext cx="82296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종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이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헬리콥터 소개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1835696" y="2492894"/>
            <a:ext cx="5688013" cy="172819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rgbClr val="FFFFFF"/>
                </a:solidFill>
                <a:latin typeface="Times New Roman" pitchFamily="18" charset="0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굴림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3568" y="3573016"/>
            <a:ext cx="8460432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_x352965000" descr="EMB00001ed43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52964280" descr="EMB00001ed43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2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apertoys.com/images/spinning-helicopter-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69" y="3215604"/>
            <a:ext cx="42862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43808" y="6362164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Image reference:</a:t>
            </a:r>
          </a:p>
          <a:p>
            <a:r>
              <a:rPr lang="en-US" altLang="ko-KR" sz="1400" dirty="0" smtClean="0"/>
              <a:t> http</a:t>
            </a:r>
            <a:r>
              <a:rPr lang="en-US" altLang="ko-KR" sz="1400" dirty="0"/>
              <a:t>://www.papertoys.com/spinning-helicopter.htm</a:t>
            </a:r>
            <a:endParaRPr lang="ko-KR" altLang="en-US" sz="1400" dirty="0"/>
          </a:p>
        </p:txBody>
      </p:sp>
      <p:sp>
        <p:nvSpPr>
          <p:cNvPr id="3" name="위쪽 화살표 2"/>
          <p:cNvSpPr/>
          <p:nvPr/>
        </p:nvSpPr>
        <p:spPr>
          <a:xfrm>
            <a:off x="2843808" y="3863676"/>
            <a:ext cx="360040" cy="39603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707904" y="3972338"/>
            <a:ext cx="432048" cy="287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flipH="1">
            <a:off x="5220072" y="4511748"/>
            <a:ext cx="432048" cy="287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위쪽 화살표 12"/>
          <p:cNvSpPr/>
          <p:nvPr/>
        </p:nvSpPr>
        <p:spPr>
          <a:xfrm>
            <a:off x="6228184" y="3935684"/>
            <a:ext cx="360040" cy="39603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_x352965000" descr="EMB00001ed430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352964280" descr="EMB00001ed430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5536" y="1195200"/>
            <a:ext cx="8352928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 err="1" smtClean="0">
                <a:latin typeface="+mn-ea"/>
                <a:ea typeface="+mn-ea"/>
              </a:rPr>
              <a:t>로터</a:t>
            </a:r>
            <a:r>
              <a:rPr lang="en-US" altLang="ko-KR" dirty="0" smtClean="0">
                <a:latin typeface="+mn-ea"/>
                <a:ea typeface="+mn-ea"/>
              </a:rPr>
              <a:t>(Rotor), </a:t>
            </a:r>
            <a:r>
              <a:rPr lang="ko-KR" altLang="en-US" dirty="0" smtClean="0">
                <a:latin typeface="+mn-ea"/>
                <a:ea typeface="+mn-ea"/>
              </a:rPr>
              <a:t>몸체</a:t>
            </a:r>
            <a:r>
              <a:rPr lang="en-US" altLang="ko-KR" dirty="0" smtClean="0">
                <a:latin typeface="+mn-ea"/>
                <a:ea typeface="+mn-ea"/>
              </a:rPr>
              <a:t>(Body), </a:t>
            </a:r>
            <a:r>
              <a:rPr lang="ko-KR" altLang="en-US" dirty="0" smtClean="0">
                <a:latin typeface="+mn-ea"/>
                <a:ea typeface="+mn-ea"/>
              </a:rPr>
              <a:t>꼬리</a:t>
            </a:r>
            <a:r>
              <a:rPr lang="en-US" altLang="ko-KR" dirty="0" smtClean="0">
                <a:latin typeface="+mn-ea"/>
                <a:ea typeface="+mn-ea"/>
              </a:rPr>
              <a:t>(Tail),</a:t>
            </a:r>
            <a:r>
              <a:rPr lang="ko-KR" altLang="en-US" dirty="0" smtClean="0">
                <a:latin typeface="+mn-ea"/>
                <a:ea typeface="+mn-ea"/>
              </a:rPr>
              <a:t> 비행 안정장치</a:t>
            </a:r>
            <a:r>
              <a:rPr lang="en-US" altLang="ko-KR" dirty="0" smtClean="0">
                <a:latin typeface="+mn-ea"/>
                <a:ea typeface="+mn-ea"/>
              </a:rPr>
              <a:t>(Flight </a:t>
            </a:r>
            <a:r>
              <a:rPr lang="en-US" altLang="ko-KR" dirty="0" err="1" smtClean="0">
                <a:latin typeface="+mn-ea"/>
                <a:ea typeface="+mn-ea"/>
              </a:rPr>
              <a:t>stabiliazer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로 작용하는 클립으로 구성</a:t>
            </a:r>
            <a:endParaRPr lang="en-US" altLang="ko-KR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날개에 </a:t>
            </a:r>
            <a:r>
              <a:rPr lang="ko-KR" altLang="en-US" dirty="0">
                <a:latin typeface="+mn-ea"/>
                <a:ea typeface="+mn-ea"/>
              </a:rPr>
              <a:t>의해 생기는 공기저항력이 </a:t>
            </a:r>
            <a:r>
              <a:rPr lang="en-US" altLang="ko-KR" dirty="0">
                <a:latin typeface="+mn-ea"/>
                <a:ea typeface="+mn-ea"/>
              </a:rPr>
              <a:t>Body</a:t>
            </a:r>
            <a:r>
              <a:rPr lang="ko-KR" altLang="en-US" dirty="0">
                <a:latin typeface="+mn-ea"/>
                <a:ea typeface="+mn-ea"/>
              </a:rPr>
              <a:t>에 </a:t>
            </a:r>
            <a:r>
              <a:rPr lang="ko-KR" altLang="en-US" dirty="0" smtClean="0">
                <a:latin typeface="+mn-ea"/>
                <a:ea typeface="+mn-ea"/>
              </a:rPr>
              <a:t>적용되어 회전하면서 낙하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종</a:t>
            </a:r>
            <a:r>
              <a:rPr kumimoji="0" lang="ko-KR" altLang="en-US" dirty="0"/>
              <a:t>이 </a:t>
            </a:r>
            <a:r>
              <a:rPr kumimoji="0" lang="ko-KR" altLang="en-US" dirty="0" smtClean="0"/>
              <a:t>헬리콥터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2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직사각형 2"/>
          <p:cNvSpPr>
            <a:spLocks noChangeArrowheads="1"/>
          </p:cNvSpPr>
          <p:nvPr/>
        </p:nvSpPr>
        <p:spPr bwMode="auto">
          <a:xfrm>
            <a:off x="396000" y="1195200"/>
            <a:ext cx="8352000" cy="585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종이 헬리콥터는 최적설계 연구에 초점이 맞춰서 사용되어짐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lnSpc>
                <a:spcPct val="130000"/>
              </a:lnSpc>
            </a:pPr>
            <a:r>
              <a:rPr lang="en-US" altLang="ko-KR" sz="1700" dirty="0" smtClean="0">
                <a:latin typeface="+mn-ea"/>
                <a:ea typeface="+mn-ea"/>
                <a:cs typeface="Times New Roman" panose="02020603050405020304" pitchFamily="18" charset="0"/>
              </a:rPr>
              <a:t>- Terry </a:t>
            </a:r>
            <a:r>
              <a:rPr lang="en-US" altLang="ko-KR" sz="1700" dirty="0">
                <a:latin typeface="+mn-ea"/>
                <a:ea typeface="+mn-ea"/>
                <a:cs typeface="Times New Roman" panose="02020603050405020304" pitchFamily="18" charset="0"/>
              </a:rPr>
              <a:t>L. </a:t>
            </a:r>
            <a:r>
              <a:rPr lang="en-US" altLang="ko-KR" sz="1700" dirty="0" err="1">
                <a:latin typeface="+mn-ea"/>
                <a:ea typeface="+mn-ea"/>
                <a:cs typeface="Times New Roman" panose="02020603050405020304" pitchFamily="18" charset="0"/>
              </a:rPr>
              <a:t>Siorek</a:t>
            </a:r>
            <a:r>
              <a:rPr lang="en-US" altLang="ko-KR" sz="1700" dirty="0">
                <a:latin typeface="+mn-ea"/>
                <a:ea typeface="+mn-ea"/>
                <a:cs typeface="Times New Roman" panose="02020603050405020304" pitchFamily="18" charset="0"/>
              </a:rPr>
              <a:t> and Raphael T. </a:t>
            </a:r>
            <a:r>
              <a:rPr lang="en-US" altLang="ko-KR" sz="1700" dirty="0" err="1" smtClean="0">
                <a:latin typeface="+mn-ea"/>
                <a:ea typeface="+mn-ea"/>
                <a:cs typeface="Times New Roman" panose="02020603050405020304" pitchFamily="18" charset="0"/>
              </a:rPr>
              <a:t>Haftka</a:t>
            </a:r>
            <a:endParaRPr lang="en-US" altLang="ko-KR" sz="17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/>
            <a:r>
              <a:rPr lang="en-US" altLang="ko-KR" sz="1700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PAPER </a:t>
            </a:r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HELICOPTER - EXPERIMENTAL </a:t>
            </a:r>
            <a:r>
              <a:rPr lang="en-US" altLang="ko-KR" sz="17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OPTIMUM ENGINEERING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</a:p>
          <a:p>
            <a:pPr marL="0" indent="0"/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   DESIGN </a:t>
            </a:r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CLASSROOM 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PROBLEM </a:t>
            </a:r>
            <a:endParaRPr lang="en-US" altLang="ko-KR" sz="17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/>
            <a:endParaRPr lang="en-US" altLang="ko-KR" sz="17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/>
            <a:r>
              <a:rPr lang="en-US" altLang="ko-KR" sz="1700" dirty="0" smtClean="0">
                <a:latin typeface="+mn-ea"/>
                <a:cs typeface="Times New Roman" panose="02020603050405020304" pitchFamily="18" charset="0"/>
              </a:rPr>
              <a:t>- Erik </a:t>
            </a:r>
            <a:r>
              <a:rPr lang="en-US" altLang="ko-KR" sz="1700" dirty="0" err="1">
                <a:latin typeface="+mn-ea"/>
                <a:cs typeface="Times New Roman" panose="02020603050405020304" pitchFamily="18" charset="0"/>
              </a:rPr>
              <a:t>Erhardt</a:t>
            </a:r>
            <a:r>
              <a:rPr lang="en-US" altLang="ko-KR" sz="1700" dirty="0">
                <a:latin typeface="+mn-ea"/>
                <a:cs typeface="Times New Roman" panose="02020603050405020304" pitchFamily="18" charset="0"/>
              </a:rPr>
              <a:t> and </a:t>
            </a:r>
            <a:r>
              <a:rPr lang="en-US" altLang="ko-KR" sz="1700" dirty="0" err="1">
                <a:latin typeface="+mn-ea"/>
                <a:cs typeface="Times New Roman" panose="02020603050405020304" pitchFamily="18" charset="0"/>
              </a:rPr>
              <a:t>Hantao</a:t>
            </a:r>
            <a:r>
              <a:rPr lang="en-US" altLang="ko-KR" sz="17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700" dirty="0" smtClean="0">
                <a:latin typeface="+mn-ea"/>
                <a:cs typeface="Times New Roman" panose="02020603050405020304" pitchFamily="18" charset="0"/>
              </a:rPr>
              <a:t>Mai</a:t>
            </a:r>
          </a:p>
          <a:p>
            <a:pPr marL="0" indent="0"/>
            <a:r>
              <a:rPr lang="en-US" altLang="ko-KR" sz="17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The </a:t>
            </a:r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Search for the </a:t>
            </a:r>
            <a:r>
              <a:rPr lang="en-US" altLang="ko-KR" sz="17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Optimal Paper Helicopter </a:t>
            </a:r>
            <a:endParaRPr lang="en-US" altLang="ko-KR" sz="17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/>
            <a:endParaRPr lang="en-US" altLang="ko-KR" sz="17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/>
            <a:r>
              <a:rPr lang="en-US" altLang="ko-KR" sz="1700" dirty="0" smtClean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en-US" altLang="ko-KR" sz="1700" dirty="0" err="1">
                <a:latin typeface="+mn-ea"/>
                <a:cs typeface="Times New Roman" panose="02020603050405020304" pitchFamily="18" charset="0"/>
              </a:rPr>
              <a:t>Jiju</a:t>
            </a:r>
            <a:r>
              <a:rPr lang="en-US" altLang="ko-KR" sz="1700" dirty="0">
                <a:latin typeface="+mn-ea"/>
                <a:cs typeface="Times New Roman" panose="02020603050405020304" pitchFamily="18" charset="0"/>
              </a:rPr>
              <a:t> Antony &amp; </a:t>
            </a:r>
            <a:r>
              <a:rPr lang="en-US" altLang="ko-KR" sz="1700" dirty="0" err="1">
                <a:latin typeface="+mn-ea"/>
                <a:cs typeface="Times New Roman" panose="02020603050405020304" pitchFamily="18" charset="0"/>
              </a:rPr>
              <a:t>Frenie</a:t>
            </a:r>
            <a:r>
              <a:rPr lang="en-US" altLang="ko-KR" sz="17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700" dirty="0" err="1">
                <a:latin typeface="+mn-ea"/>
                <a:cs typeface="Times New Roman" panose="02020603050405020304" pitchFamily="18" charset="0"/>
              </a:rPr>
              <a:t>Jiju</a:t>
            </a:r>
            <a:r>
              <a:rPr lang="en-US" altLang="ko-KR" sz="1700" dirty="0">
                <a:latin typeface="+mn-ea"/>
                <a:cs typeface="Times New Roman" panose="02020603050405020304" pitchFamily="18" charset="0"/>
              </a:rPr>
              <a:t> Antony</a:t>
            </a:r>
          </a:p>
          <a:p>
            <a:pPr marL="0" indent="0"/>
            <a:r>
              <a:rPr lang="en-US" altLang="ko-KR" sz="17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ko-KR" sz="17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Teaching </a:t>
            </a:r>
            <a:r>
              <a:rPr lang="en-US" altLang="ko-KR" sz="17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Advanced Statistical Techniques </a:t>
            </a:r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to 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Industrial Engineers    </a:t>
            </a:r>
          </a:p>
          <a:p>
            <a:pPr marL="0" indent="0"/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700" b="1" dirty="0" smtClean="0">
                <a:latin typeface="+mn-ea"/>
                <a:ea typeface="+mn-ea"/>
                <a:cs typeface="Times New Roman" panose="02020603050405020304" pitchFamily="18" charset="0"/>
              </a:rPr>
              <a:t>   and </a:t>
            </a:r>
            <a:r>
              <a:rPr lang="en-US" altLang="ko-KR" sz="1700" b="1" dirty="0">
                <a:latin typeface="+mn-ea"/>
                <a:ea typeface="+mn-ea"/>
                <a:cs typeface="Times New Roman" panose="02020603050405020304" pitchFamily="18" charset="0"/>
              </a:rPr>
              <a:t>Business Managers </a:t>
            </a:r>
            <a:endParaRPr lang="en-US" altLang="ko-KR" sz="17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/>
            <a:endParaRPr lang="en-US" altLang="ko-KR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최근 종이 헬리콥터를 이용해 본 실험과 유사한 주제의 연구가 진행되었음</a:t>
            </a:r>
            <a:endParaRPr lang="en-US" altLang="ko-KR" dirty="0" smtClean="0">
              <a:latin typeface="+mn-ea"/>
              <a:ea typeface="+mn-ea"/>
            </a:endParaRPr>
          </a:p>
          <a:p>
            <a:pPr lvl="0">
              <a:lnSpc>
                <a:spcPct val="130000"/>
              </a:lnSpc>
            </a:pPr>
            <a:r>
              <a:rPr lang="en-US" altLang="ko-KR" sz="1700" dirty="0" smtClean="0">
                <a:latin typeface="+mn-ea"/>
                <a:ea typeface="+mn-ea"/>
              </a:rPr>
              <a:t>- </a:t>
            </a:r>
            <a:r>
              <a:rPr lang="en-US" altLang="ko-KR" sz="1700" dirty="0" err="1" smtClean="0">
                <a:latin typeface="+mn-ea"/>
                <a:ea typeface="+mn-ea"/>
              </a:rPr>
              <a:t>Chanyoung</a:t>
            </a:r>
            <a:r>
              <a:rPr lang="en-US" altLang="ko-KR" sz="1700" dirty="0" smtClean="0">
                <a:latin typeface="+mn-ea"/>
                <a:ea typeface="+mn-ea"/>
              </a:rPr>
              <a:t> Park, </a:t>
            </a:r>
            <a:r>
              <a:rPr lang="en-US" altLang="ko-KR" sz="1700" dirty="0" err="1" smtClean="0">
                <a:latin typeface="+mn-ea"/>
                <a:ea typeface="+mn-ea"/>
              </a:rPr>
              <a:t>Joo</a:t>
            </a:r>
            <a:r>
              <a:rPr lang="en-US" altLang="ko-KR" sz="1700" dirty="0" smtClean="0">
                <a:latin typeface="+mn-ea"/>
                <a:ea typeface="+mn-ea"/>
              </a:rPr>
              <a:t>-ho Choi and Raphael T. </a:t>
            </a:r>
            <a:r>
              <a:rPr lang="en-US" altLang="ko-KR" sz="1700" dirty="0" err="1" smtClean="0">
                <a:latin typeface="+mn-ea"/>
                <a:ea typeface="+mn-ea"/>
              </a:rPr>
              <a:t>Haftka</a:t>
            </a:r>
            <a:r>
              <a:rPr lang="en-US" altLang="ko-KR" sz="1700" dirty="0" smtClean="0">
                <a:latin typeface="+mn-ea"/>
                <a:ea typeface="+mn-ea"/>
              </a:rPr>
              <a:t>, </a:t>
            </a:r>
          </a:p>
          <a:p>
            <a:pPr lvl="0"/>
            <a:r>
              <a:rPr lang="en-US" altLang="ko-KR" sz="1700" b="1" dirty="0" smtClean="0">
                <a:latin typeface="+mn-ea"/>
                <a:ea typeface="+mn-ea"/>
              </a:rPr>
              <a:t>   Teaching a </a:t>
            </a:r>
            <a:r>
              <a:rPr lang="en-US" altLang="ko-KR" sz="1700" b="1" dirty="0" smtClean="0">
                <a:solidFill>
                  <a:srgbClr val="FF0000"/>
                </a:solidFill>
                <a:latin typeface="+mn-ea"/>
                <a:ea typeface="+mn-ea"/>
              </a:rPr>
              <a:t>Verification and Validation </a:t>
            </a:r>
            <a:r>
              <a:rPr lang="en-US" altLang="ko-KR" sz="1700" b="1" dirty="0" smtClean="0">
                <a:latin typeface="+mn-ea"/>
                <a:ea typeface="+mn-ea"/>
              </a:rPr>
              <a:t>Course using Simulations </a:t>
            </a:r>
          </a:p>
          <a:p>
            <a:pPr lvl="0"/>
            <a:r>
              <a:rPr lang="en-US" altLang="ko-KR" sz="1700" b="1" dirty="0" smtClean="0">
                <a:latin typeface="+mn-ea"/>
                <a:ea typeface="+mn-ea"/>
              </a:rPr>
              <a:t>   and Experiments with Paper Helicopter</a:t>
            </a:r>
            <a:endParaRPr lang="en-US" altLang="ko-KR" sz="1700" dirty="0" smtClean="0">
              <a:latin typeface="+mn-ea"/>
              <a:ea typeface="+mn-ea"/>
            </a:endParaRPr>
          </a:p>
          <a:p>
            <a:pPr marL="0" indent="0"/>
            <a:endParaRPr lang="en-US" altLang="ko-KR" sz="18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종</a:t>
            </a:r>
            <a:r>
              <a:rPr kumimoji="0" lang="ko-KR" altLang="en-US" dirty="0"/>
              <a:t>이 </a:t>
            </a:r>
            <a:r>
              <a:rPr kumimoji="0" lang="ko-KR" altLang="en-US" dirty="0" smtClean="0"/>
              <a:t>헬리콥터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0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직사각형 2"/>
          <p:cNvSpPr>
            <a:spLocks noChangeArrowheads="1"/>
          </p:cNvSpPr>
          <p:nvPr/>
        </p:nvSpPr>
        <p:spPr bwMode="auto">
          <a:xfrm>
            <a:off x="4283397" y="1443548"/>
            <a:ext cx="453707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marL="0" indent="0" eaLnBrk="1" hangingPunct="1"/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ko-KR" dirty="0" smtClean="0">
                <a:latin typeface="+mn-ea"/>
                <a:ea typeface="+mn-ea"/>
              </a:rPr>
              <a:t>낙하실험 </a:t>
            </a:r>
            <a:r>
              <a:rPr lang="ko-KR" altLang="ko-KR" dirty="0">
                <a:latin typeface="+mn-ea"/>
                <a:ea typeface="+mn-ea"/>
              </a:rPr>
              <a:t>결과를 좌우하는 </a:t>
            </a: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/>
            <a:r>
              <a:rPr lang="en-US" altLang="ko-KR" dirty="0" smtClean="0">
                <a:latin typeface="+mn-ea"/>
                <a:ea typeface="+mn-ea"/>
              </a:rPr>
              <a:t>   </a:t>
            </a:r>
            <a:r>
              <a:rPr lang="ko-KR" altLang="ko-KR" dirty="0" err="1" smtClean="0">
                <a:latin typeface="+mn-ea"/>
                <a:ea typeface="+mn-ea"/>
              </a:rPr>
              <a:t>파라메터들</a:t>
            </a:r>
            <a:r>
              <a:rPr lang="ko-KR" altLang="ko-KR" dirty="0" smtClean="0">
                <a:latin typeface="+mn-ea"/>
                <a:ea typeface="+mn-ea"/>
              </a:rPr>
              <a:t> </a:t>
            </a:r>
            <a:endParaRPr lang="en-US" altLang="ko-KR" dirty="0" smtClean="0">
              <a:latin typeface="+mn-ea"/>
              <a:ea typeface="+mn-ea"/>
            </a:endParaRPr>
          </a:p>
          <a:p>
            <a:pPr eaLnBrk="1" hangingPunct="1">
              <a:buFont typeface="Arial" charset="0"/>
              <a:buChar char="•"/>
            </a:pPr>
            <a:endParaRPr lang="en-US" altLang="ko-KR" dirty="0" smtClean="0">
              <a:latin typeface="+mn-ea"/>
              <a:ea typeface="+mn-ea"/>
            </a:endParaRPr>
          </a:p>
          <a:p>
            <a:pPr eaLnBrk="1" hangingPunct="1">
              <a:buFont typeface="Arial" charset="0"/>
              <a:buChar char="•"/>
            </a:pPr>
            <a:endParaRPr lang="en-US" altLang="ko-KR" dirty="0">
              <a:latin typeface="+mn-ea"/>
              <a:ea typeface="+mn-ea"/>
            </a:endParaRPr>
          </a:p>
          <a:p>
            <a:pPr eaLnBrk="1" hangingPunct="1">
              <a:buFont typeface="Arial" charset="0"/>
              <a:buChar char="•"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/>
            <a:r>
              <a:rPr lang="en-US" altLang="ko-KR" b="1" dirty="0" smtClean="0">
                <a:latin typeface="+mn-ea"/>
                <a:ea typeface="+mn-ea"/>
              </a:rPr>
              <a:t>- </a:t>
            </a:r>
            <a:r>
              <a:rPr lang="ko-KR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항력계수</a:t>
            </a:r>
            <a:r>
              <a:rPr lang="ko-KR" altLang="ko-KR" dirty="0" smtClean="0">
                <a:latin typeface="+mn-ea"/>
                <a:ea typeface="+mn-ea"/>
              </a:rPr>
              <a:t>가 </a:t>
            </a:r>
            <a:r>
              <a:rPr lang="ko-KR" altLang="ko-KR" dirty="0">
                <a:latin typeface="+mn-ea"/>
                <a:ea typeface="+mn-ea"/>
              </a:rPr>
              <a:t>불확실성을 가진 </a:t>
            </a:r>
            <a:endParaRPr lang="en-US" altLang="ko-KR" dirty="0" smtClean="0">
              <a:latin typeface="+mn-ea"/>
              <a:ea typeface="+mn-ea"/>
            </a:endParaRPr>
          </a:p>
          <a:p>
            <a:pPr marL="0" indent="0" eaLnBrk="1" hangingPunct="1"/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</a:t>
            </a:r>
            <a:r>
              <a:rPr lang="ko-KR" altLang="ko-KR" dirty="0" smtClean="0">
                <a:latin typeface="+mn-ea"/>
                <a:ea typeface="+mn-ea"/>
              </a:rPr>
              <a:t>유일한 </a:t>
            </a:r>
            <a:r>
              <a:rPr lang="ko-KR" altLang="ko-KR" dirty="0" err="1">
                <a:latin typeface="+mn-ea"/>
                <a:ea typeface="+mn-ea"/>
              </a:rPr>
              <a:t>파라메터</a:t>
            </a:r>
            <a:endParaRPr lang="en-US" altLang="ko-KR" dirty="0">
              <a:latin typeface="+mn-ea"/>
              <a:ea typeface="+mn-ea"/>
            </a:endParaRPr>
          </a:p>
          <a:p>
            <a:pPr eaLnBrk="1" hangingPunct="1">
              <a:buFont typeface="Arial" charset="0"/>
              <a:buChar char="•"/>
            </a:pPr>
            <a:endParaRPr lang="en-US" altLang="ko-KR" dirty="0">
              <a:latin typeface="+mn-ea"/>
              <a:ea typeface="+mn-ea"/>
            </a:endParaRPr>
          </a:p>
          <a:p>
            <a:pPr marL="0" indent="0" eaLnBrk="1" hangingPunct="1"/>
            <a:r>
              <a:rPr lang="en-US" altLang="ko-KR" b="1" dirty="0" smtClean="0">
                <a:latin typeface="+mn-ea"/>
                <a:ea typeface="+mn-ea"/>
              </a:rPr>
              <a:t>-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적은 </a:t>
            </a:r>
            <a:r>
              <a:rPr lang="ko-KR" altLang="ko-KR" b="1" dirty="0">
                <a:solidFill>
                  <a:srgbClr val="FF0000"/>
                </a:solidFill>
                <a:latin typeface="+mn-ea"/>
                <a:ea typeface="+mn-ea"/>
              </a:rPr>
              <a:t>비용</a:t>
            </a:r>
            <a:r>
              <a:rPr lang="ko-KR" altLang="ko-KR" dirty="0">
                <a:latin typeface="+mn-ea"/>
                <a:ea typeface="+mn-ea"/>
              </a:rPr>
              <a:t>으로 제한적인 환경 </a:t>
            </a:r>
            <a:endParaRPr lang="en-US" altLang="ko-KR" dirty="0" smtClean="0">
              <a:latin typeface="+mn-ea"/>
              <a:ea typeface="+mn-ea"/>
            </a:endParaRPr>
          </a:p>
          <a:p>
            <a:pPr marL="0" indent="0" eaLnBrk="1" hangingPunct="1"/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  </a:t>
            </a:r>
            <a:r>
              <a:rPr lang="ko-KR" altLang="ko-KR" dirty="0" smtClean="0">
                <a:latin typeface="+mn-ea"/>
                <a:ea typeface="+mn-ea"/>
              </a:rPr>
              <a:t>에서도 </a:t>
            </a:r>
            <a:r>
              <a:rPr lang="ko-KR" altLang="ko-KR" dirty="0">
                <a:latin typeface="+mn-ea"/>
                <a:ea typeface="+mn-ea"/>
              </a:rPr>
              <a:t>실험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가능한 </a:t>
            </a:r>
            <a:r>
              <a:rPr lang="ko-KR" altLang="en-US" dirty="0" smtClean="0">
                <a:latin typeface="+mn-ea"/>
                <a:ea typeface="+mn-ea"/>
              </a:rPr>
              <a:t>소재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상자 2"/>
          <p:cNvSpPr txBox="1">
            <a:spLocks noChangeArrowheads="1"/>
          </p:cNvSpPr>
          <p:nvPr/>
        </p:nvSpPr>
        <p:spPr bwMode="auto">
          <a:xfrm>
            <a:off x="107504" y="5517232"/>
            <a:ext cx="4248472" cy="82723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kern="100" dirty="0" smtClean="0">
                <a:latin typeface="+mn-ea"/>
                <a:ea typeface="+mn-ea"/>
                <a:cs typeface="Times New Roman"/>
              </a:rPr>
              <a:t>R</a:t>
            </a:r>
            <a:r>
              <a:rPr lang="en-US" sz="1800" kern="100" baseline="-25000" dirty="0" smtClean="0">
                <a:latin typeface="+mn-ea"/>
                <a:ea typeface="+mn-ea"/>
                <a:cs typeface="Times New Roman"/>
              </a:rPr>
              <a:t>r</a:t>
            </a:r>
            <a:r>
              <a:rPr lang="en-US" sz="1800" kern="100" dirty="0" smtClean="0">
                <a:latin typeface="+mn-ea"/>
                <a:ea typeface="+mn-ea"/>
                <a:cs typeface="Times New Roman"/>
              </a:rPr>
              <a:t>=72mm</a:t>
            </a:r>
            <a:r>
              <a:rPr lang="en-US" sz="1800" kern="100" dirty="0">
                <a:latin typeface="+mn-ea"/>
                <a:ea typeface="+mn-ea"/>
                <a:cs typeface="Times New Roman"/>
              </a:rPr>
              <a:t>, </a:t>
            </a:r>
            <a:r>
              <a:rPr lang="en-US" sz="1800" kern="100" dirty="0" err="1">
                <a:latin typeface="+mn-ea"/>
                <a:ea typeface="+mn-ea"/>
                <a:cs typeface="Times New Roman"/>
              </a:rPr>
              <a:t>R</a:t>
            </a:r>
            <a:r>
              <a:rPr lang="en-US" sz="1800" kern="100" baseline="-25000" dirty="0" err="1">
                <a:latin typeface="+mn-ea"/>
                <a:ea typeface="+mn-ea"/>
                <a:cs typeface="Times New Roman"/>
              </a:rPr>
              <a:t>w</a:t>
            </a:r>
            <a:r>
              <a:rPr lang="en-US" sz="1800" kern="100" dirty="0">
                <a:latin typeface="+mn-ea"/>
                <a:ea typeface="+mn-ea"/>
                <a:cs typeface="Times New Roman"/>
              </a:rPr>
              <a:t>=32.4mm, </a:t>
            </a:r>
            <a:r>
              <a:rPr lang="en-US" sz="1800" kern="100" dirty="0" err="1">
                <a:latin typeface="+mn-ea"/>
                <a:ea typeface="+mn-ea"/>
                <a:cs typeface="Times New Roman"/>
              </a:rPr>
              <a:t>B</a:t>
            </a:r>
            <a:r>
              <a:rPr lang="en-US" sz="1800" kern="100" baseline="-25000" dirty="0" err="1">
                <a:latin typeface="+mn-ea"/>
                <a:ea typeface="+mn-ea"/>
                <a:cs typeface="Times New Roman"/>
              </a:rPr>
              <a:t>l</a:t>
            </a:r>
            <a:r>
              <a:rPr lang="en-US" sz="1800" kern="100" dirty="0">
                <a:latin typeface="+mn-ea"/>
                <a:ea typeface="+mn-ea"/>
                <a:cs typeface="Times New Roman"/>
              </a:rPr>
              <a:t>=22.8mm, </a:t>
            </a:r>
            <a:endParaRPr lang="en-US" sz="1800" kern="100" dirty="0" smtClean="0">
              <a:latin typeface="+mn-ea"/>
              <a:ea typeface="+mn-ea"/>
              <a:cs typeface="Times New Roman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  <a:defRPr/>
            </a:pPr>
            <a:r>
              <a:rPr lang="en-US" sz="1800" kern="100" dirty="0" smtClean="0">
                <a:latin typeface="+mn-ea"/>
                <a:ea typeface="+mn-ea"/>
                <a:cs typeface="Times New Roman"/>
              </a:rPr>
              <a:t>T</a:t>
            </a:r>
            <a:r>
              <a:rPr lang="en-US" sz="1800" kern="100" baseline="-25000" dirty="0" smtClean="0">
                <a:latin typeface="+mn-ea"/>
                <a:ea typeface="+mn-ea"/>
                <a:cs typeface="Times New Roman"/>
              </a:rPr>
              <a:t>l</a:t>
            </a:r>
            <a:r>
              <a:rPr lang="en-US" sz="1800" kern="100" dirty="0" smtClean="0">
                <a:latin typeface="+mn-ea"/>
                <a:ea typeface="+mn-ea"/>
                <a:cs typeface="Times New Roman"/>
              </a:rPr>
              <a:t>=42mm</a:t>
            </a:r>
            <a:r>
              <a:rPr lang="en-US" sz="1800" kern="100" dirty="0">
                <a:latin typeface="+mn-ea"/>
                <a:ea typeface="+mn-ea"/>
                <a:cs typeface="Times New Roman"/>
              </a:rPr>
              <a:t>, </a:t>
            </a:r>
            <a:r>
              <a:rPr lang="en-US" sz="1800" kern="100" dirty="0" smtClean="0">
                <a:latin typeface="+mn-ea"/>
                <a:ea typeface="+mn-ea"/>
                <a:cs typeface="Times New Roman"/>
              </a:rPr>
              <a:t>T</a:t>
            </a:r>
            <a:r>
              <a:rPr lang="en-US" sz="1800" kern="100" baseline="-25000" dirty="0" smtClean="0">
                <a:latin typeface="+mn-ea"/>
                <a:ea typeface="+mn-ea"/>
                <a:cs typeface="Times New Roman"/>
              </a:rPr>
              <a:t>w</a:t>
            </a:r>
            <a:r>
              <a:rPr lang="en-US" sz="1800" kern="100" dirty="0" smtClean="0">
                <a:latin typeface="+mn-ea"/>
                <a:ea typeface="+mn-ea"/>
                <a:cs typeface="Times New Roman"/>
              </a:rPr>
              <a:t>=30.6mm</a:t>
            </a:r>
            <a:endParaRPr lang="ko-KR" sz="1800" kern="100" dirty="0">
              <a:latin typeface="+mn-ea"/>
              <a:ea typeface="+mn-ea"/>
              <a:cs typeface="Times New Roman"/>
            </a:endParaRPr>
          </a:p>
        </p:txBody>
      </p:sp>
      <p:pic>
        <p:nvPicPr>
          <p:cNvPr id="9221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2808238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417685"/>
              </p:ext>
            </p:extLst>
          </p:nvPr>
        </p:nvGraphicFramePr>
        <p:xfrm>
          <a:off x="5076056" y="2276872"/>
          <a:ext cx="3096344" cy="9147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8172"/>
                <a:gridCol w="1548172"/>
              </a:tblGrid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클립 개수</a:t>
                      </a:r>
                      <a:endParaRPr lang="ko-KR" altLang="en-US" sz="2400" dirty="0"/>
                    </a:p>
                  </a:txBody>
                  <a:tcPr marL="91427" marR="91427" marT="45798" marB="45798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F0000"/>
                          </a:solidFill>
                        </a:rPr>
                        <a:t>항력계수</a:t>
                      </a:r>
                      <a:endParaRPr lang="ko-KR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91427" marR="91427" marT="45798" marB="45798"/>
                </a:tc>
              </a:tr>
              <a:tr h="396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제원</a:t>
                      </a:r>
                      <a:endParaRPr lang="ko-KR" altLang="en-US" sz="2400" dirty="0"/>
                    </a:p>
                  </a:txBody>
                  <a:tcPr marL="91427" marR="91427" marT="45798" marB="4579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/>
                        <a:t>낙하높이</a:t>
                      </a:r>
                    </a:p>
                  </a:txBody>
                  <a:tcPr marL="91427" marR="91427" marT="45798" marB="45798"/>
                </a:tc>
              </a:tr>
            </a:tbl>
          </a:graphicData>
        </a:graphic>
      </p:graphicFrame>
      <p:pic>
        <p:nvPicPr>
          <p:cNvPr id="8" name="_x352965000" descr="EMB00001ed430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352964280" descr="EMB00001ed430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종</a:t>
            </a:r>
            <a:r>
              <a:rPr kumimoji="0" lang="ko-KR" altLang="en-US" dirty="0"/>
              <a:t>이 </a:t>
            </a:r>
            <a:r>
              <a:rPr kumimoji="0" lang="ko-KR" altLang="en-US" dirty="0" smtClean="0"/>
              <a:t>헬리콥터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8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8.model_S_clip2(4.5)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/>
          </a:blip>
          <a:stretch>
            <a:fillRect/>
          </a:stretch>
        </p:blipFill>
        <p:spPr>
          <a:xfrm>
            <a:off x="5068798" y="548680"/>
            <a:ext cx="3247618" cy="5773544"/>
          </a:xfrm>
          <a:prstGeom prst="rect">
            <a:avLst/>
          </a:prstGeom>
        </p:spPr>
      </p:pic>
      <p:pic>
        <p:nvPicPr>
          <p:cNvPr id="13" name="_x352965000" descr="EMB00001ed430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8" y="6359082"/>
            <a:ext cx="237101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352964280" descr="EMB00001ed430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055" y="6403630"/>
            <a:ext cx="2080137" cy="4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il\Documents\카카오톡 받은 파일\KakaoTalk_20141103_00040335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3" y="1315596"/>
            <a:ext cx="3583275" cy="477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378307" y="1700808"/>
            <a:ext cx="0" cy="308519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56380" y="1700808"/>
            <a:ext cx="4602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67531" y="4797152"/>
            <a:ext cx="4602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55208" y="3098765"/>
            <a:ext cx="132470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낙하높이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57200" y="27816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kumimoji="0" lang="ko-KR" altLang="en-US" dirty="0" smtClean="0"/>
              <a:t>종</a:t>
            </a:r>
            <a:r>
              <a:rPr kumimoji="0" lang="ko-KR" altLang="en-US" dirty="0"/>
              <a:t>이 </a:t>
            </a:r>
            <a:r>
              <a:rPr kumimoji="0" lang="ko-KR" altLang="en-US" dirty="0" smtClean="0"/>
              <a:t>헬리콥터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2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한컴 윤고딕 230"/>
        <a:ea typeface="한컴 윤고딕 230"/>
        <a:cs typeface=""/>
      </a:majorFont>
      <a:minorFont>
        <a:latin typeface="한컴 윤고딕 230"/>
        <a:ea typeface="한컴 윤고딕 2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/>
      <a:bodyPr/>
      <a:lstStyle/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2021</TotalTime>
  <Words>3271</Words>
  <Application>Microsoft Office PowerPoint</Application>
  <PresentationFormat>화면 슬라이드 쇼(4:3)</PresentationFormat>
  <Paragraphs>510</Paragraphs>
  <Slides>29</Slides>
  <Notes>29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투명도</vt:lpstr>
      <vt:lpstr>Statistical Calibration and Validation of Mathematical Motion of Paper Helicopter</vt:lpstr>
      <vt:lpstr>Contents</vt:lpstr>
      <vt:lpstr>1. 연구 배경</vt:lpstr>
      <vt:lpstr>연구 배경</vt:lpstr>
      <vt:lpstr>2. 종이 헬리콥터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실험 진행 및 분석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교정 및 예측적 검증 과정</vt:lpstr>
      <vt:lpstr>PowerPoint 프레젠테이션</vt:lpstr>
      <vt:lpstr>Linear  model</vt:lpstr>
      <vt:lpstr>4. 기존 연구사례와 비교 </vt:lpstr>
      <vt:lpstr>PowerPoint 프레젠테이션</vt:lpstr>
      <vt:lpstr>PowerPoint 프레젠테이션</vt:lpstr>
      <vt:lpstr>PowerPoint 프레젠테이션</vt:lpstr>
      <vt:lpstr>5. 결론</vt:lpstr>
      <vt:lpstr>PowerPoint 프레젠테이션</vt:lpstr>
      <vt:lpstr>감사합니다. 단체 사진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r e a m</dc:title>
  <dc:creator>Gilzero</dc:creator>
  <cp:lastModifiedBy>Gil</cp:lastModifiedBy>
  <cp:revision>217</cp:revision>
  <dcterms:created xsi:type="dcterms:W3CDTF">2012-05-03T00:18:24Z</dcterms:created>
  <dcterms:modified xsi:type="dcterms:W3CDTF">2014-11-06T06:39:36Z</dcterms:modified>
</cp:coreProperties>
</file>